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6" r:id="rId4"/>
    <p:sldMasterId id="214748372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oboto Thin"/>
      <p:regular r:id="rId64"/>
      <p:bold r:id="rId65"/>
      <p:italic r:id="rId66"/>
      <p:boldItalic r:id="rId67"/>
    </p:embeddedFont>
    <p:embeddedFont>
      <p:font typeface="Roboto Medium"/>
      <p:regular r:id="rId68"/>
      <p:bold r:id="rId69"/>
      <p:italic r:id="rId70"/>
      <p:boldItalic r:id="rId71"/>
    </p:embeddedFont>
    <p:embeddedFont>
      <p:font typeface="Roboto"/>
      <p:regular r:id="rId72"/>
      <p:bold r:id="rId73"/>
      <p:italic r:id="rId74"/>
      <p:boldItalic r:id="rId75"/>
    </p:embeddedFont>
    <p:embeddedFont>
      <p:font typeface="Inconsolata"/>
      <p:regular r:id="rId76"/>
      <p:bold r:id="rId77"/>
    </p:embeddedFont>
    <p:embeddedFont>
      <p:font typeface="Amatic SC"/>
      <p:regular r:id="rId78"/>
      <p:bold r:id="rId79"/>
    </p:embeddedFont>
    <p:embeddedFont>
      <p:font typeface="Roboto Light"/>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RobotoLight-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Light-regular.fntdata"/><Relationship Id="rId82" Type="http://schemas.openxmlformats.org/officeDocument/2006/relationships/font" Target="fonts/RobotoLight-italic.fntdata"/><Relationship Id="rId81"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5.xml"/><Relationship Id="rId75" Type="http://schemas.openxmlformats.org/officeDocument/2006/relationships/font" Target="fonts/Roboto-boldItalic.fntdata"/><Relationship Id="rId30" Type="http://schemas.openxmlformats.org/officeDocument/2006/relationships/slide" Target="slides/slide24.xml"/><Relationship Id="rId74" Type="http://schemas.openxmlformats.org/officeDocument/2006/relationships/font" Target="fonts/Roboto-italic.fntdata"/><Relationship Id="rId33" Type="http://schemas.openxmlformats.org/officeDocument/2006/relationships/slide" Target="slides/slide27.xml"/><Relationship Id="rId77" Type="http://schemas.openxmlformats.org/officeDocument/2006/relationships/font" Target="fonts/Inconsolata-bold.fntdata"/><Relationship Id="rId32" Type="http://schemas.openxmlformats.org/officeDocument/2006/relationships/slide" Target="slides/slide26.xml"/><Relationship Id="rId76" Type="http://schemas.openxmlformats.org/officeDocument/2006/relationships/font" Target="fonts/Inconsolata-regular.fntdata"/><Relationship Id="rId35" Type="http://schemas.openxmlformats.org/officeDocument/2006/relationships/slide" Target="slides/slide29.xml"/><Relationship Id="rId79" Type="http://schemas.openxmlformats.org/officeDocument/2006/relationships/font" Target="fonts/AmaticSC-bold.fntdata"/><Relationship Id="rId34" Type="http://schemas.openxmlformats.org/officeDocument/2006/relationships/slide" Target="slides/slide28.xml"/><Relationship Id="rId78" Type="http://schemas.openxmlformats.org/officeDocument/2006/relationships/font" Target="fonts/AmaticSC-regular.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Thin-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Thin-italic.fntdata"/><Relationship Id="rId21" Type="http://schemas.openxmlformats.org/officeDocument/2006/relationships/slide" Target="slides/slide15.xml"/><Relationship Id="rId65" Type="http://schemas.openxmlformats.org/officeDocument/2006/relationships/font" Target="fonts/RobotoThin-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RobotoThin-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03-Stu_KidInCandyStore/Solved/kid_in_candy_store.py"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04-Stu_HouseOfPies/Solved/house_of_pies_bonus.py"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04-Stu_HouseOfPies/Solved/house_of_pies_bonus.py"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80332314af16dbfb6e99e1c73a8509701f8fc490/01-Lesson-Plans/03-Python/2/Activities/05-Ins_BasicRead/Solved/read_file.py" TargetMode="External"/><Relationship Id="rId3" Type="http://schemas.openxmlformats.org/officeDocument/2006/relationships/hyperlink" Target="https://github.com/coding-boot-camp/DataViz-Lesson-Plans/blob/80332314af16dbfb6e99e1c73a8509701f8fc490/01-Lesson-Plans/03-Python/2/Activities/05-Ins_BasicRead/Resources/input.txt"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80332314af16dbfb6e99e1c73a8509701f8fc490/01-Lesson-Plans/03-Python/2/Activities/06-Ins_Modules/Solved/imports.p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80332314af16dbfb6e99e1c73a8509701f8fc490/01-Lesson-Plans/03-Python/2/Activities/06-Ins_Modules/Solved/imports.py"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80332314af16dbfb6e99e1c73a8509701f8fc490/01-Lesson-Plans/03-Python/2/Activities/06-Ins_Modules/Solved/imports.py"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py-modindex.htm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py-modindex.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08-Ins_ReadCSV/Solved/read_csv.py"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01-Stu_QuickCheckup/Solved/quick_check_up.p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6/reference/simple_stmts.html#break"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09-Stu_ReadNetFlix/Solved/netflix.py"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10-Ins_WriteCSV/Solved/write.py"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10-Ins_WriteCSV/Solved/write.py"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01-Stu_QuickCheckup/Solved/quick_check_up.py"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12-Stu_UdemyZip/Resources/web_starter.csv" TargetMode="External"/><Relationship Id="rId3" Type="http://schemas.openxmlformats.org/officeDocument/2006/relationships/hyperlink" Target="https://github.com/coding-boot-camp/DataViz-Lesson-Plans/blob/master/01-Lesson-Plans/03-Python/2/Activities/12-Stu_UdemyZip/Solved/web_final.csv"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12-Stu_UdemyZip/Solved/web_solved.py"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13-Ins_Functions/Solved/functions.py"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01-Stu_QuickCheckup/Solved/quick_check_up.py"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2/Activities/01-Stu_QuickCheckup/Solved/quick_check_up.py"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28f33c8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28f33c8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724de03655_0_7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724de03655_0_7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Return to the lesson plan and continue with the instructions for the remainder of the activity.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724de03655_0_6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724de03655_0_6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2.2</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737a23a26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737a23a26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2.2</a:t>
            </a:r>
            <a:endParaRPr b="1">
              <a:solidFill>
                <a:schemeClr val="dk1"/>
              </a:solidFill>
            </a:endParaRPr>
          </a:p>
          <a:p>
            <a:pPr indent="0" lvl="0" marL="0" rtl="0" algn="l">
              <a:lnSpc>
                <a:spcPct val="150000"/>
              </a:lnSpc>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SzPts val="1200"/>
              <a:buChar char="●"/>
            </a:pPr>
            <a:r>
              <a:rPr lang="en" sz="1200">
                <a:solidFill>
                  <a:srgbClr val="24292E"/>
                </a:solidFill>
                <a:highlight>
                  <a:schemeClr val="lt1"/>
                </a:highlight>
              </a:rPr>
              <a:t>Open up the </a:t>
            </a:r>
            <a:r>
              <a:rPr lang="en" sz="1200">
                <a:solidFill>
                  <a:srgbClr val="0366D6"/>
                </a:solidFill>
                <a:highlight>
                  <a:schemeClr val="lt1"/>
                </a:highlight>
                <a:uFill>
                  <a:noFill/>
                </a:uFill>
                <a:hlinkClick r:id="rId2">
                  <a:extLst>
                    <a:ext uri="{A12FA001-AC4F-418D-AE19-62706E023703}">
                      <ahyp:hlinkClr val="tx"/>
                    </a:ext>
                  </a:extLst>
                </a:hlinkClick>
              </a:rPr>
              <a:t>03-Stu_KidInCandyStore/kid_in_candy_store.py</a:t>
            </a:r>
            <a:r>
              <a:rPr lang="en" sz="1200">
                <a:solidFill>
                  <a:srgbClr val="24292E"/>
                </a:solidFill>
                <a:highlight>
                  <a:schemeClr val="lt1"/>
                </a:highlight>
              </a:rPr>
              <a:t> within the terminal and run through the application to show students how it functions.</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724de03655_0_8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724de03655_0_8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2.3</a:t>
            </a:r>
            <a:endParaRPr b="1">
              <a:solidFill>
                <a:schemeClr val="dk1"/>
              </a:solidFill>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Key points to cover in the discussion of this code:</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There are three For loops being used in this activity. One to print out the original candy list. A second to collect all of the candy choices the user has. And a third to print the final list of choices to the screen.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When adding candies into the </a:t>
            </a:r>
            <a:r>
              <a:rPr lang="en" sz="1000">
                <a:solidFill>
                  <a:srgbClr val="24292E"/>
                </a:solidFill>
                <a:highlight>
                  <a:srgbClr val="FFFFFF"/>
                </a:highlight>
                <a:latin typeface="Consolas"/>
                <a:ea typeface="Consolas"/>
                <a:cs typeface="Consolas"/>
                <a:sym typeface="Consolas"/>
              </a:rPr>
              <a:t>candy_cart</a:t>
            </a:r>
            <a:r>
              <a:rPr lang="en" sz="1200">
                <a:solidFill>
                  <a:srgbClr val="24292E"/>
                </a:solidFill>
                <a:highlight>
                  <a:srgbClr val="FFFFFF"/>
                </a:highlight>
              </a:rPr>
              <a:t> list, the </a:t>
            </a:r>
            <a:r>
              <a:rPr lang="en" sz="1000">
                <a:solidFill>
                  <a:srgbClr val="24292E"/>
                </a:solidFill>
                <a:highlight>
                  <a:srgbClr val="FFFFFF"/>
                </a:highlight>
                <a:latin typeface="Consolas"/>
                <a:ea typeface="Consolas"/>
                <a:cs typeface="Consolas"/>
                <a:sym typeface="Consolas"/>
              </a:rPr>
              <a:t>selection</a:t>
            </a:r>
            <a:r>
              <a:rPr lang="en" sz="1200">
                <a:solidFill>
                  <a:srgbClr val="24292E"/>
                </a:solidFill>
                <a:highlight>
                  <a:srgbClr val="FFFFFF"/>
                </a:highlight>
              </a:rPr>
              <a:t> variable has to be cast as an integer since all inputs are naturally set as strings.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In order to solve the bonus, we would simply use a While loop instead of a For loop, asking after each selection whether the user would like to make another selection. If they ever answer anything other than "Yes", the loop will stop.</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724de03655_0_8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724de03655_0_8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This activity comes in three parts: an easy version that is very much like the previous activity and a hard version which is very challenging. Encourage students to try their luck on the hardest version if they are feeling confident.</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737a23a26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737a23a26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lnSpc>
                <a:spcPct val="150000"/>
              </a:lnSpc>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the </a:t>
            </a:r>
            <a:r>
              <a:rPr lang="en" sz="1200" u="sng">
                <a:solidFill>
                  <a:srgbClr val="0366D6"/>
                </a:solidFill>
                <a:hlinkClick r:id="rId2">
                  <a:extLst>
                    <a:ext uri="{A12FA001-AC4F-418D-AE19-62706E023703}">
                      <ahyp:hlinkClr val="tx"/>
                    </a:ext>
                  </a:extLst>
                </a:hlinkClick>
              </a:rPr>
              <a:t>04-Stu_HouseOfPies/Solved/house_of_pies_bonus.py</a:t>
            </a:r>
            <a:r>
              <a:rPr lang="en" sz="1200">
                <a:solidFill>
                  <a:srgbClr val="24292E"/>
                </a:solidFill>
              </a:rPr>
              <a:t> within the terminal and run through the application to show students how it functions.</a:t>
            </a:r>
            <a:endParaRPr sz="1200">
              <a:solidFill>
                <a:srgbClr val="24292E"/>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737a23a26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737a23a26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724de03655_0_8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724de03655_0_8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rPr lang="en" sz="1200">
                <a:solidFill>
                  <a:srgbClr val="24292E"/>
                </a:solidFill>
                <a:highlight>
                  <a:srgbClr val="FFFFFF"/>
                </a:highlight>
              </a:rPr>
              <a:t>Check LP or see </a:t>
            </a:r>
            <a:r>
              <a:rPr lang="en" sz="1200">
                <a:solidFill>
                  <a:srgbClr val="24292E"/>
                </a:solidFill>
                <a:highlight>
                  <a:srgbClr val="FFFFFF"/>
                </a:highlight>
              </a:rPr>
              <a:t>below</a:t>
            </a:r>
            <a:r>
              <a:rPr b="1" lang="en" sz="1200">
                <a:solidFill>
                  <a:srgbClr val="24292E"/>
                </a:solidFill>
                <a:highlight>
                  <a:srgbClr val="FFFFFF"/>
                </a:highlight>
              </a:rPr>
              <a:t>:</a:t>
            </a:r>
            <a:endParaRPr b="1" sz="1200">
              <a:solidFill>
                <a:srgbClr val="24292E"/>
              </a:solidFill>
              <a:highlight>
                <a:srgbClr val="FFFFFF"/>
              </a:highlight>
            </a:endParaRPr>
          </a:p>
          <a:p>
            <a:pPr indent="0" lvl="0" marL="0" rtl="0" algn="l">
              <a:lnSpc>
                <a:spcPct val="115000"/>
              </a:lnSpc>
              <a:spcBef>
                <a:spcPts val="300"/>
              </a:spcBef>
              <a:spcAft>
                <a:spcPts val="0"/>
              </a:spcAft>
              <a:buNone/>
            </a:pPr>
            <a:r>
              <a:t/>
            </a:r>
            <a:endParaRPr b="1"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Slack out the </a:t>
            </a:r>
            <a:r>
              <a:rPr lang="en" sz="1200">
                <a:solidFill>
                  <a:srgbClr val="0366D6"/>
                </a:solidFill>
                <a:uFill>
                  <a:noFill/>
                </a:uFill>
                <a:hlinkClick r:id="rId2">
                  <a:extLst>
                    <a:ext uri="{A12FA001-AC4F-418D-AE19-62706E023703}">
                      <ahyp:hlinkClr val="tx"/>
                    </a:ext>
                  </a:extLst>
                </a:hlinkClick>
              </a:rPr>
              <a:t>04-Stu_HouseOfPies/house_of_pies_bonus.py</a:t>
            </a:r>
            <a:r>
              <a:rPr lang="en" sz="1200">
                <a:solidFill>
                  <a:srgbClr val="24292E"/>
                </a:solidFill>
              </a:rPr>
              <a:t> of the previous activity and go over the code with the class, answering whatever questions they may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Important points to touch upon during this discussion: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Since the GUI for the application starts with 1, the user's input must be subtracted by 1 one when referencing the pie's actual index. This is because all indices start at 0 naturally.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primary loop being used is a While loop that is constantly checking whether the user's response to the question </a:t>
            </a:r>
            <a:r>
              <a:rPr lang="en" sz="1000">
                <a:solidFill>
                  <a:srgbClr val="24292E"/>
                </a:solidFill>
                <a:latin typeface="Consolas"/>
                <a:ea typeface="Consolas"/>
                <a:cs typeface="Consolas"/>
                <a:sym typeface="Consolas"/>
              </a:rPr>
              <a:t>Would you like to make another purchase?</a:t>
            </a:r>
            <a:r>
              <a:rPr lang="en" sz="1200">
                <a:solidFill>
                  <a:srgbClr val="24292E"/>
                </a:solidFill>
              </a:rPr>
              <a:t> ever changes from </a:t>
            </a:r>
            <a:r>
              <a:rPr lang="en" sz="1000">
                <a:solidFill>
                  <a:srgbClr val="24292E"/>
                </a:solidFill>
                <a:latin typeface="Consolas"/>
                <a:ea typeface="Consolas"/>
                <a:cs typeface="Consolas"/>
                <a:sym typeface="Consolas"/>
              </a:rPr>
              <a:t>y</a:t>
            </a:r>
            <a:endParaRPr sz="1000">
              <a:solidFill>
                <a:srgbClr val="24292E"/>
              </a:solidFill>
              <a:latin typeface="Consolas"/>
              <a:ea typeface="Consolas"/>
              <a:cs typeface="Consolas"/>
              <a:sym typeface="Consolas"/>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means by which the total number of pies is calculated in the original solution is by determining the length of the </a:t>
            </a:r>
            <a:r>
              <a:rPr lang="en" sz="1000">
                <a:solidFill>
                  <a:srgbClr val="24292E"/>
                </a:solidFill>
                <a:latin typeface="Consolas"/>
                <a:ea typeface="Consolas"/>
                <a:cs typeface="Consolas"/>
                <a:sym typeface="Consolas"/>
              </a:rPr>
              <a:t>pie_purchases</a:t>
            </a:r>
            <a:r>
              <a:rPr lang="en" sz="1200">
                <a:solidFill>
                  <a:srgbClr val="24292E"/>
                </a:solidFill>
              </a:rPr>
              <a:t> array.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Within the bonus, the means by which the code is keeping track of how many pie purchases are being made for each type of pie is by having a second list that corresponds to the first filled with 0 values. Every time a pie is chosen, therefore, the code adds one to the index of the </a:t>
            </a:r>
            <a:r>
              <a:rPr lang="en" sz="1000">
                <a:solidFill>
                  <a:srgbClr val="24292E"/>
                </a:solidFill>
                <a:latin typeface="Consolas"/>
                <a:ea typeface="Consolas"/>
                <a:cs typeface="Consolas"/>
                <a:sym typeface="Consolas"/>
              </a:rPr>
              <a:t>pie_purchases</a:t>
            </a:r>
            <a:r>
              <a:rPr lang="en" sz="1200">
                <a:solidFill>
                  <a:srgbClr val="24292E"/>
                </a:solidFill>
              </a:rPr>
              <a:t> list that is equal to that of the original </a:t>
            </a:r>
            <a:r>
              <a:rPr lang="en" sz="1000">
                <a:solidFill>
                  <a:srgbClr val="24292E"/>
                </a:solidFill>
                <a:latin typeface="Consolas"/>
                <a:ea typeface="Consolas"/>
                <a:cs typeface="Consolas"/>
                <a:sym typeface="Consolas"/>
              </a:rPr>
              <a:t>pie_list</a:t>
            </a:r>
            <a:r>
              <a:rPr lang="en" sz="1200">
                <a:solidFill>
                  <a:srgbClr val="24292E"/>
                </a:solidFill>
              </a:rPr>
              <a:t>.</a:t>
            </a:r>
            <a:endParaRPr sz="1200">
              <a:solidFill>
                <a:srgbClr val="24292E"/>
              </a:solidFill>
            </a:endParaRPr>
          </a:p>
          <a:p>
            <a:pPr indent="0" lvl="0" marL="0" rtl="0" algn="l">
              <a:lnSpc>
                <a:spcPct val="115000"/>
              </a:lnSpc>
              <a:spcBef>
                <a:spcPts val="1200"/>
              </a:spcBef>
              <a:spcAft>
                <a:spcPts val="0"/>
              </a:spcAft>
              <a:buNone/>
            </a:pPr>
            <a:r>
              <a:t/>
            </a:r>
            <a:endParaRPr b="1"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724de03655_0_8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724de03655_0_8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4.1</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724de03655_0_10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724de03655_0_10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a:t>
            </a:r>
            <a:endParaRPr b="1">
              <a:solidFill>
                <a:schemeClr val="dk1"/>
              </a:solidFill>
            </a:endParaRPr>
          </a:p>
          <a:p>
            <a:pPr indent="0" lvl="0" marL="0" rtl="0" algn="l">
              <a:lnSpc>
                <a:spcPct val="115000"/>
              </a:lnSpc>
              <a:spcBef>
                <a:spcPts val="0"/>
              </a:spcBef>
              <a:spcAft>
                <a:spcPts val="0"/>
              </a:spcAft>
              <a:buNone/>
            </a:pPr>
            <a:r>
              <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Another function of Python is that it is capable of reading data in from external text files and then performing some tasks on it.</a:t>
            </a:r>
            <a:endParaRPr sz="1200">
              <a:solidFill>
                <a:srgbClr val="24292E"/>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828f33c8e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828f33c8e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a:t>
            </a:r>
            <a:endParaRPr>
              <a:solidFill>
                <a:schemeClr val="dk1"/>
              </a:solidFill>
            </a:endParaRPr>
          </a:p>
          <a:p>
            <a:pPr indent="0" lvl="0" marL="0" rtl="0" algn="l">
              <a:spcBef>
                <a:spcPts val="0"/>
              </a:spcBef>
              <a:spcAft>
                <a:spcPts val="0"/>
              </a:spcAft>
              <a:buNone/>
            </a:pPr>
            <a:r>
              <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Welcome students to today's class and reassure them that, even though this stuff is tough, practice makes perfect. The more they work with Python, the more sense it will make.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737a23a26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737a23a26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4.1</a:t>
            </a:r>
            <a:endParaRPr b="1">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05-Ins_BasicRead/read_file.py</a:t>
            </a:r>
            <a:r>
              <a:rPr lang="en" sz="1200">
                <a:solidFill>
                  <a:srgbClr val="24292E"/>
                </a:solidFill>
                <a:highlight>
                  <a:schemeClr val="lt1"/>
                </a:highlight>
              </a:rPr>
              <a:t> and </a:t>
            </a:r>
            <a:r>
              <a:rPr lang="en" sz="1200">
                <a:solidFill>
                  <a:srgbClr val="0366D6"/>
                </a:solidFill>
                <a:highlight>
                  <a:schemeClr val="lt1"/>
                </a:highlight>
                <a:uFill>
                  <a:noFill/>
                </a:uFill>
                <a:hlinkClick r:id="rId3">
                  <a:extLst>
                    <a:ext uri="{A12FA001-AC4F-418D-AE19-62706E023703}">
                      <ahyp:hlinkClr val="tx"/>
                    </a:ext>
                  </a:extLst>
                </a:hlinkClick>
              </a:rPr>
              <a:t>05-Ins_BasicRead/Resources/input.txt</a:t>
            </a:r>
            <a:r>
              <a:rPr lang="en" sz="1200">
                <a:solidFill>
                  <a:srgbClr val="24292E"/>
                </a:solidFill>
                <a:highlight>
                  <a:schemeClr val="lt1"/>
                </a:highlight>
              </a:rPr>
              <a:t>, going over the syntax and purpose of the code contained within.</a:t>
            </a:r>
            <a:endParaRPr sz="1200">
              <a:solidFill>
                <a:srgbClr val="24292E"/>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When dealing with external files, Python requires very precise directions on what path to follow to reach the desired file. As such, if the desired file is stored within a sub-folder called "Resources", the path needed would be "Resources/FileName.txt".</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It is critical to note that different operating systems use different paths to locate files. For example: Windows machines will often use forward slashes to separate folders while Mac devices will use backslashes.</a:t>
            </a:r>
            <a:endParaRPr sz="1200">
              <a:solidFill>
                <a:srgbClr val="24292E"/>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spcBef>
                <a:spcPts val="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737a23a26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737a23a26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a:t>
            </a:r>
            <a:endParaRPr b="1">
              <a:solidFill>
                <a:schemeClr val="dk1"/>
              </a:solidFill>
            </a:endParaRPr>
          </a:p>
          <a:p>
            <a:pPr indent="0" lvl="0" marL="0" rtl="0" algn="l">
              <a:lnSpc>
                <a:spcPct val="115000"/>
              </a:lnSpc>
              <a:spcBef>
                <a:spcPts val="0"/>
              </a:spcBef>
              <a:spcAft>
                <a:spcPts val="0"/>
              </a:spcAft>
              <a:buNone/>
            </a:pPr>
            <a:r>
              <a:t/>
            </a:r>
            <a:endParaRPr sz="1200">
              <a:solidFill>
                <a:srgbClr val="24292E"/>
              </a:solidFill>
              <a:highlight>
                <a:schemeClr val="lt1"/>
              </a:highlight>
            </a:endParaRPr>
          </a:p>
          <a:p>
            <a:pPr indent="0" lvl="0" marL="457200" rtl="0" algn="l">
              <a:lnSpc>
                <a:spcPct val="115000"/>
              </a:lnSpc>
              <a:spcBef>
                <a:spcPts val="0"/>
              </a:spcBef>
              <a:spcAft>
                <a:spcPts val="0"/>
              </a:spcAft>
              <a:buNone/>
            </a:pPr>
            <a:r>
              <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The </a:t>
            </a:r>
            <a:r>
              <a:rPr lang="en" sz="1000">
                <a:solidFill>
                  <a:srgbClr val="24292E"/>
                </a:solidFill>
                <a:highlight>
                  <a:schemeClr val="lt1"/>
                </a:highlight>
                <a:latin typeface="Consolas"/>
                <a:ea typeface="Consolas"/>
                <a:cs typeface="Consolas"/>
                <a:sym typeface="Consolas"/>
              </a:rPr>
              <a:t>with</a:t>
            </a:r>
            <a:r>
              <a:rPr lang="en" sz="1200">
                <a:solidFill>
                  <a:srgbClr val="24292E"/>
                </a:solidFill>
                <a:highlight>
                  <a:schemeClr val="lt1"/>
                </a:highlight>
              </a:rPr>
              <a:t> statement is simply saying that, for as long as we are dealing with the code within the following block, save the text variable. Once the code block has completed, the text variable will be "cleaned up" and removed to save memory.</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000">
                <a:solidFill>
                  <a:srgbClr val="24292E"/>
                </a:solidFill>
                <a:highlight>
                  <a:schemeClr val="lt1"/>
                </a:highlight>
                <a:latin typeface="Consolas"/>
                <a:ea typeface="Consolas"/>
                <a:cs typeface="Consolas"/>
                <a:sym typeface="Consolas"/>
              </a:rPr>
              <a:t>open(&lt;File Path&gt;, &lt;Read/Write&gt;)</a:t>
            </a:r>
            <a:r>
              <a:rPr lang="en" sz="1200">
                <a:solidFill>
                  <a:srgbClr val="24292E"/>
                </a:solidFill>
                <a:highlight>
                  <a:schemeClr val="lt1"/>
                </a:highlight>
              </a:rPr>
              <a:t> is the function Python uses in order to open up and work with external text files. By specifying either </a:t>
            </a:r>
            <a:r>
              <a:rPr lang="en" sz="1000">
                <a:solidFill>
                  <a:srgbClr val="24292E"/>
                </a:solidFill>
                <a:highlight>
                  <a:schemeClr val="lt1"/>
                </a:highlight>
                <a:latin typeface="Consolas"/>
                <a:ea typeface="Consolas"/>
                <a:cs typeface="Consolas"/>
                <a:sym typeface="Consolas"/>
              </a:rPr>
              <a:t>'r'</a:t>
            </a:r>
            <a:r>
              <a:rPr lang="en" sz="1200">
                <a:solidFill>
                  <a:srgbClr val="24292E"/>
                </a:solidFill>
                <a:highlight>
                  <a:schemeClr val="lt1"/>
                </a:highlight>
              </a:rPr>
              <a:t>, </a:t>
            </a:r>
            <a:r>
              <a:rPr lang="en" sz="1000">
                <a:solidFill>
                  <a:srgbClr val="24292E"/>
                </a:solidFill>
                <a:highlight>
                  <a:schemeClr val="lt1"/>
                </a:highlight>
                <a:latin typeface="Consolas"/>
                <a:ea typeface="Consolas"/>
                <a:cs typeface="Consolas"/>
                <a:sym typeface="Consolas"/>
              </a:rPr>
              <a:t>'w'</a:t>
            </a:r>
            <a:r>
              <a:rPr lang="en" sz="1200">
                <a:solidFill>
                  <a:srgbClr val="24292E"/>
                </a:solidFill>
                <a:highlight>
                  <a:schemeClr val="lt1"/>
                </a:highlight>
              </a:rPr>
              <a:t>, or </a:t>
            </a:r>
            <a:r>
              <a:rPr lang="en" sz="1000">
                <a:solidFill>
                  <a:srgbClr val="24292E"/>
                </a:solidFill>
                <a:highlight>
                  <a:schemeClr val="lt1"/>
                </a:highlight>
                <a:latin typeface="Consolas"/>
                <a:ea typeface="Consolas"/>
                <a:cs typeface="Consolas"/>
                <a:sym typeface="Consolas"/>
              </a:rPr>
              <a:t>'rw'</a:t>
            </a:r>
            <a:r>
              <a:rPr lang="en" sz="1200">
                <a:solidFill>
                  <a:srgbClr val="24292E"/>
                </a:solidFill>
                <a:highlight>
                  <a:schemeClr val="lt1"/>
                </a:highlight>
              </a:rPr>
              <a:t>, users can use the </a:t>
            </a:r>
            <a:r>
              <a:rPr lang="en" sz="1000">
                <a:solidFill>
                  <a:srgbClr val="24292E"/>
                </a:solidFill>
                <a:highlight>
                  <a:schemeClr val="lt1"/>
                </a:highlight>
                <a:latin typeface="Consolas"/>
                <a:ea typeface="Consolas"/>
                <a:cs typeface="Consolas"/>
                <a:sym typeface="Consolas"/>
              </a:rPr>
              <a:t>open()</a:t>
            </a:r>
            <a:r>
              <a:rPr lang="en" sz="1200">
                <a:solidFill>
                  <a:srgbClr val="24292E"/>
                </a:solidFill>
                <a:highlight>
                  <a:schemeClr val="lt1"/>
                </a:highlight>
              </a:rPr>
              <a:t> function to either read from a text file, write to a text file, or perform both operations in the code block that follows it.</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000">
                <a:solidFill>
                  <a:srgbClr val="24292E"/>
                </a:solidFill>
                <a:highlight>
                  <a:schemeClr val="lt1"/>
                </a:highlight>
                <a:latin typeface="Consolas"/>
                <a:ea typeface="Consolas"/>
                <a:cs typeface="Consolas"/>
                <a:sym typeface="Consolas"/>
              </a:rPr>
              <a:t>text.read()</a:t>
            </a:r>
            <a:r>
              <a:rPr lang="en" sz="1200">
                <a:solidFill>
                  <a:srgbClr val="24292E"/>
                </a:solidFill>
                <a:highlight>
                  <a:schemeClr val="lt1"/>
                </a:highlight>
              </a:rPr>
              <a:t> parses the data that is read in by the </a:t>
            </a:r>
            <a:r>
              <a:rPr lang="en" sz="1000">
                <a:solidFill>
                  <a:srgbClr val="24292E"/>
                </a:solidFill>
                <a:highlight>
                  <a:schemeClr val="lt1"/>
                </a:highlight>
                <a:latin typeface="Consolas"/>
                <a:ea typeface="Consolas"/>
                <a:cs typeface="Consolas"/>
                <a:sym typeface="Consolas"/>
              </a:rPr>
              <a:t>open()</a:t>
            </a:r>
            <a:r>
              <a:rPr lang="en" sz="1200">
                <a:solidFill>
                  <a:srgbClr val="24292E"/>
                </a:solidFill>
                <a:highlight>
                  <a:schemeClr val="lt1"/>
                </a:highlight>
              </a:rPr>
              <a:t> function and converts it into a string type. If this function was not used all that would be printed to the screen would be an unhelpful text wrapper object.</a:t>
            </a:r>
            <a:r>
              <a:rPr lang="en" sz="1200">
                <a:solidFill>
                  <a:srgbClr val="24292E"/>
                </a:solidFill>
                <a:highlight>
                  <a:schemeClr val="lt1"/>
                </a:highlight>
              </a:rPr>
              <a:t>achines will often use forward slashes to separate folders while Mac devices will use backslashes.</a:t>
            </a:r>
            <a:endParaRPr sz="1200">
              <a:solidFill>
                <a:srgbClr val="24292E"/>
              </a:solidFill>
              <a:highlight>
                <a:schemeClr val="lt1"/>
              </a:highlight>
            </a:endParaRPr>
          </a:p>
          <a:p>
            <a:pPr indent="0" lvl="0" marL="0" rtl="0" algn="l">
              <a:spcBef>
                <a:spcPts val="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724de03655_0_1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724de03655_0_1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4.2</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724de03655_0_1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724de03655_0_1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4.2</a:t>
            </a:r>
            <a:endParaRPr>
              <a:solidFill>
                <a:schemeClr val="dk1"/>
              </a:solidFill>
            </a:endParaRPr>
          </a:p>
          <a:p>
            <a:pPr indent="0" lvl="0" marL="457200" rtl="0" algn="l">
              <a:spcBef>
                <a:spcPts val="0"/>
              </a:spcBef>
              <a:spcAft>
                <a:spcPts val="0"/>
              </a:spcAft>
              <a:buNone/>
            </a:pPr>
            <a:r>
              <a:t/>
            </a:r>
            <a:endParaRPr sz="1200">
              <a:solidFill>
                <a:srgbClr val="24292E"/>
              </a:solidFill>
              <a:highlight>
                <a:srgbClr val="FFFFFF"/>
              </a:highlight>
            </a:endParaRPr>
          </a:p>
          <a:p>
            <a:pPr indent="0" lvl="0" marL="457200" rtl="0" algn="l">
              <a:spcBef>
                <a:spcPts val="0"/>
              </a:spcBef>
              <a:spcAft>
                <a:spcPts val="0"/>
              </a:spcAft>
              <a:buNone/>
            </a:pPr>
            <a:r>
              <a:t/>
            </a:r>
            <a:endParaRPr sz="1200">
              <a:solidFill>
                <a:srgbClr val="24292E"/>
              </a:solidFill>
              <a:highlight>
                <a:srgbClr val="FFFFFF"/>
              </a:highlight>
            </a:endParaRPr>
          </a:p>
          <a:p>
            <a:pPr indent="-298450" lvl="0" marL="457200" rtl="0" algn="l">
              <a:spcBef>
                <a:spcPts val="0"/>
              </a:spcBef>
              <a:spcAft>
                <a:spcPts val="0"/>
              </a:spcAft>
              <a:buSzPts val="1100"/>
              <a:buChar char="●"/>
            </a:pPr>
            <a:r>
              <a:rPr lang="en" sz="1200">
                <a:solidFill>
                  <a:srgbClr val="24292E"/>
                </a:solidFill>
                <a:highlight>
                  <a:srgbClr val="FFFFFF"/>
                </a:highlight>
              </a:rPr>
              <a:t>While Python includes many built-in functions, sometimes coders have to bring in external modules in order to perform specific tasks.</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rPr b="1" lang="en" sz="1200">
                <a:solidFill>
                  <a:srgbClr val="24292E"/>
                </a:solidFill>
                <a:highlight>
                  <a:srgbClr val="FFFFFF"/>
                </a:highlight>
              </a:rPr>
              <a:t>Tell the class:</a:t>
            </a:r>
            <a:endParaRPr b="1"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rPr lang="en" sz="1200">
                <a:solidFill>
                  <a:srgbClr val="24292E"/>
                </a:solidFill>
                <a:highlight>
                  <a:srgbClr val="FFFFFF"/>
                </a:highlight>
              </a:rPr>
              <a:t>If a coder wanted a random number generator for a dice game they were making, for example, they would most likely want to use the </a:t>
            </a:r>
            <a:r>
              <a:rPr lang="en" sz="1000">
                <a:solidFill>
                  <a:srgbClr val="24292E"/>
                </a:solidFill>
                <a:latin typeface="Consolas"/>
                <a:ea typeface="Consolas"/>
                <a:cs typeface="Consolas"/>
                <a:sym typeface="Consolas"/>
              </a:rPr>
              <a:t>random</a:t>
            </a:r>
            <a:r>
              <a:rPr lang="en" sz="1200">
                <a:solidFill>
                  <a:srgbClr val="24292E"/>
                </a:solidFill>
                <a:highlight>
                  <a:srgbClr val="FFFFFF"/>
                </a:highlight>
              </a:rPr>
              <a:t> module instead of having to create the code from scratch.</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Importing modules into Python is actually very simple. All that is required is for the module to be installed and for the user to import the module into their code.</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All of the modules for today come packaged with Python, so there is no need to install anything new.</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737a23a26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737a23a26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4.2</a:t>
            </a:r>
            <a:endParaRPr>
              <a:solidFill>
                <a:schemeClr val="dk1"/>
              </a:solidFill>
            </a:endParaRPr>
          </a:p>
          <a:p>
            <a:pPr indent="-304800" lvl="0" marL="457200" rtl="0" algn="l">
              <a:lnSpc>
                <a:spcPct val="115000"/>
              </a:lnSpc>
              <a:spcBef>
                <a:spcPts val="1200"/>
              </a:spcBef>
              <a:spcAft>
                <a:spcPts val="0"/>
              </a:spcAft>
              <a:buSzPts val="1200"/>
              <a:buChar char="●"/>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06-Ins_Modules/imports.py</a:t>
            </a:r>
            <a:r>
              <a:rPr lang="en" sz="1200">
                <a:solidFill>
                  <a:srgbClr val="24292E"/>
                </a:solidFill>
                <a:highlight>
                  <a:schemeClr val="lt1"/>
                </a:highlight>
              </a:rPr>
              <a:t> within your editor and show the class how to import modules into their code.</a:t>
            </a:r>
            <a:endParaRPr sz="1200">
              <a:solidFill>
                <a:srgbClr val="24292E"/>
              </a:solidFill>
              <a:highlight>
                <a:schemeClr val="lt1"/>
              </a:highlight>
            </a:endParaRPr>
          </a:p>
          <a:p>
            <a:pPr indent="0" lvl="0" marL="0" rtl="0" algn="l">
              <a:spcBef>
                <a:spcPts val="120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737a23a26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737a23a26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4.2</a:t>
            </a:r>
            <a:endParaRPr>
              <a:solidFill>
                <a:schemeClr val="dk1"/>
              </a:solidFill>
            </a:endParaRPr>
          </a:p>
          <a:p>
            <a:pPr indent="0" lvl="0" marL="0" rtl="0" algn="l">
              <a:lnSpc>
                <a:spcPct val="115000"/>
              </a:lnSpc>
              <a:spcBef>
                <a:spcPts val="1200"/>
              </a:spcBef>
              <a:spcAft>
                <a:spcPts val="0"/>
              </a:spcAft>
              <a:buNone/>
            </a:pPr>
            <a:r>
              <a:t/>
            </a:r>
            <a:endParaRPr sz="1200">
              <a:solidFill>
                <a:srgbClr val="24292E"/>
              </a:solidFill>
              <a:highlight>
                <a:schemeClr val="lt1"/>
              </a:highlight>
            </a:endParaRPr>
          </a:p>
          <a:p>
            <a:pPr indent="-304800" lvl="0" marL="457200" rtl="0" algn="l">
              <a:lnSpc>
                <a:spcPct val="115000"/>
              </a:lnSpc>
              <a:spcBef>
                <a:spcPts val="1200"/>
              </a:spcBef>
              <a:spcAft>
                <a:spcPts val="0"/>
              </a:spcAft>
              <a:buSzPts val="1200"/>
              <a:buChar char="●"/>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06-Ins_Modules/imports.py</a:t>
            </a:r>
            <a:r>
              <a:rPr lang="en" sz="1200">
                <a:solidFill>
                  <a:srgbClr val="24292E"/>
                </a:solidFill>
                <a:highlight>
                  <a:schemeClr val="lt1"/>
                </a:highlight>
              </a:rPr>
              <a:t> within your editor and show the class how to import modules into their code.</a:t>
            </a:r>
            <a:endParaRPr sz="1200">
              <a:solidFill>
                <a:srgbClr val="24292E"/>
              </a:solidFill>
              <a:highlight>
                <a:schemeClr val="lt1"/>
              </a:highlight>
            </a:endParaRPr>
          </a:p>
          <a:p>
            <a:pPr indent="0" lvl="0" marL="457200" rtl="0" algn="l">
              <a:lnSpc>
                <a:spcPct val="115000"/>
              </a:lnSpc>
              <a:spcBef>
                <a:spcPts val="1200"/>
              </a:spcBef>
              <a:spcAft>
                <a:spcPts val="0"/>
              </a:spcAft>
              <a:buNone/>
            </a:pPr>
            <a:r>
              <a:rPr lang="en" sz="1200">
                <a:solidFill>
                  <a:srgbClr val="24292E"/>
                </a:solidFill>
                <a:highlight>
                  <a:schemeClr val="lt1"/>
                </a:highlight>
              </a:rPr>
              <a:t>Work in progress….</a:t>
            </a:r>
            <a:endParaRPr sz="1200">
              <a:solidFill>
                <a:srgbClr val="24292E"/>
              </a:solidFill>
              <a:highlight>
                <a:schemeClr val="lt1"/>
              </a:highlight>
            </a:endParaRPr>
          </a:p>
          <a:p>
            <a:pPr indent="0" lvl="0" marL="0" rtl="0" algn="l">
              <a:spcBef>
                <a:spcPts val="120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724de03655_0_12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724de03655_0_12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06-Ins_Modules/imports.py</a:t>
            </a:r>
            <a:r>
              <a:rPr lang="en" sz="1200">
                <a:solidFill>
                  <a:srgbClr val="24292E"/>
                </a:solidFill>
                <a:highlight>
                  <a:srgbClr val="FFFFFF"/>
                </a:highlight>
              </a:rPr>
              <a:t> within your editor and show the class how to import modules into their code.</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rPr b="1" lang="en" sz="1200">
                <a:solidFill>
                  <a:srgbClr val="FF0000"/>
                </a:solidFill>
                <a:highlight>
                  <a:srgbClr val="FFFFFF"/>
                </a:highlight>
              </a:rPr>
              <a:t>NOTE: THIS IS NOT AN ACTUAL SLIDE!! </a:t>
            </a:r>
            <a:r>
              <a:rPr b="1" lang="en" sz="1200">
                <a:solidFill>
                  <a:srgbClr val="FF0000"/>
                </a:solidFill>
                <a:highlight>
                  <a:srgbClr val="FFFFFF"/>
                </a:highlight>
              </a:rPr>
              <a:t>REFERRED TO SLIDE 25</a:t>
            </a:r>
            <a:r>
              <a:rPr b="1" lang="en" sz="1200">
                <a:solidFill>
                  <a:srgbClr val="FF0000"/>
                </a:solidFill>
                <a:highlight>
                  <a:srgbClr val="FFFFFF"/>
                </a:highlight>
              </a:rPr>
              <a:t> </a:t>
            </a:r>
            <a:endParaRPr b="1" sz="1200">
              <a:solidFill>
                <a:srgbClr val="FF0000"/>
              </a:solidFill>
              <a:highlight>
                <a:srgbClr val="FFFFFF"/>
              </a:highlight>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724de03655_0_12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724de03655_0_12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Return to the lesson plan and continue with the instructions for the remainder of the activity.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724de03655_0_12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724de03655_0_12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200">
                <a:solidFill>
                  <a:srgbClr val="24292E"/>
                </a:solidFill>
              </a:rPr>
              <a:t>4.3</a:t>
            </a:r>
            <a:endParaRPr b="1" sz="1200">
              <a:solidFill>
                <a:srgbClr val="24292E"/>
              </a:solidFill>
            </a:endParaRPr>
          </a:p>
          <a:p>
            <a:pPr indent="0" lvl="0" marL="0" rtl="0" algn="l">
              <a:lnSpc>
                <a:spcPct val="115000"/>
              </a:lnSpc>
              <a:spcBef>
                <a:spcPts val="1200"/>
              </a:spcBef>
              <a:spcAft>
                <a:spcPts val="0"/>
              </a:spcAft>
              <a:buNone/>
            </a:pPr>
            <a:r>
              <a:rPr lang="en" sz="1200">
                <a:solidFill>
                  <a:srgbClr val="24292E"/>
                </a:solidFill>
              </a:rPr>
              <a:t>The class will come back together after a couple of minutes to discuss some of the modules that were uncovered before moving on.</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Slack the link below, if you find it necessary. You may </a:t>
            </a:r>
            <a:r>
              <a:rPr lang="en" sz="1200">
                <a:solidFill>
                  <a:srgbClr val="24292E"/>
                </a:solidFill>
              </a:rPr>
              <a:t>encourage</a:t>
            </a:r>
            <a:r>
              <a:rPr lang="en" sz="1200">
                <a:solidFill>
                  <a:srgbClr val="24292E"/>
                </a:solidFill>
              </a:rPr>
              <a:t> the students to source for modules they are looking for. </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Links: </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0366D6"/>
                </a:solidFill>
                <a:uFill>
                  <a:noFill/>
                </a:uFill>
                <a:hlinkClick r:id="rId2">
                  <a:extLst>
                    <a:ext uri="{A12FA001-AC4F-418D-AE19-62706E023703}">
                      <ahyp:hlinkClr val="tx"/>
                    </a:ext>
                  </a:extLst>
                </a:hlinkClick>
              </a:rPr>
              <a:t>List of Built-In Python Modules</a:t>
            </a:r>
            <a:endParaRPr sz="1200">
              <a:solidFill>
                <a:srgbClr val="0366D6"/>
              </a:solidFill>
            </a:endParaRPr>
          </a:p>
          <a:p>
            <a:pPr indent="0" lvl="0" marL="45720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737a23a26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737a23a26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Clr>
                <a:schemeClr val="dk1"/>
              </a:buClr>
              <a:buSzPts val="1100"/>
              <a:buFont typeface="Arial"/>
              <a:buNone/>
            </a:pPr>
            <a:r>
              <a:rPr b="1" lang="en" sz="1200">
                <a:solidFill>
                  <a:srgbClr val="24292E"/>
                </a:solidFill>
              </a:rPr>
              <a:t>4.3</a:t>
            </a:r>
            <a:endParaRPr b="1" sz="1200">
              <a:solidFill>
                <a:srgbClr val="24292E"/>
              </a:solidFill>
            </a:endParaRPr>
          </a:p>
          <a:p>
            <a:pPr indent="0" lvl="0" marL="0" rtl="0" algn="l">
              <a:lnSpc>
                <a:spcPct val="150000"/>
              </a:lnSpc>
              <a:spcBef>
                <a:spcPts val="1200"/>
              </a:spcBef>
              <a:spcAft>
                <a:spcPts val="0"/>
              </a:spcAft>
              <a:buNone/>
            </a:pPr>
            <a:r>
              <a:rPr lang="en">
                <a:solidFill>
                  <a:schemeClr val="dk1"/>
                </a:solidFill>
                <a:highlight>
                  <a:srgbClr val="FFFFFF"/>
                </a:highlight>
                <a:latin typeface="Roboto"/>
                <a:ea typeface="Roboto"/>
                <a:cs typeface="Roboto"/>
                <a:sym typeface="Roboto"/>
              </a:rPr>
              <a:t>Give students 3 minute to source built-in modules</a:t>
            </a:r>
            <a:endParaRPr>
              <a:solidFill>
                <a:schemeClr val="dk1"/>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rPr lang="en" sz="1200">
                <a:solidFill>
                  <a:srgbClr val="24292E"/>
                </a:solidFill>
              </a:rPr>
              <a:t>The class will come back together after a couple of minutes to discuss some of the modules that were uncovered before moving on.</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Slack the link below, if you find it necessary. You may encourage the students to source for modules they are looking for. </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Links: </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0366D6"/>
                </a:solidFill>
                <a:uFill>
                  <a:noFill/>
                </a:uFill>
                <a:hlinkClick r:id="rId2">
                  <a:extLst>
                    <a:ext uri="{A12FA001-AC4F-418D-AE19-62706E023703}">
                      <ahyp:hlinkClr val="tx"/>
                    </a:ext>
                  </a:extLst>
                </a:hlinkClick>
              </a:rPr>
              <a:t>List of Built-In Python Modules</a:t>
            </a:r>
            <a:endParaRPr sz="1200">
              <a:solidFill>
                <a:srgbClr val="24292E"/>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724de036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724de036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1.2</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724de03655_0_12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724de03655_0_12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200">
                <a:solidFill>
                  <a:srgbClr val="24292E"/>
                </a:solidFill>
              </a:rPr>
              <a:t>4.4</a:t>
            </a:r>
            <a:endParaRPr b="1" sz="1200">
              <a:solidFill>
                <a:srgbClr val="24292E"/>
              </a:solidFill>
            </a:endParaRPr>
          </a:p>
          <a:p>
            <a:pPr indent="0" lvl="0" marL="0" rtl="0" algn="l">
              <a:lnSpc>
                <a:spcPct val="115000"/>
              </a:lnSpc>
              <a:spcBef>
                <a:spcPts val="1200"/>
              </a:spcBef>
              <a:spcAft>
                <a:spcPts val="0"/>
              </a:spcAft>
              <a:buNone/>
            </a:pPr>
            <a:r>
              <a:rPr lang="en" sz="1200">
                <a:solidFill>
                  <a:srgbClr val="24292E"/>
                </a:solidFill>
              </a:rPr>
              <a:t>Check LP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Call the class back together and ask if there were any modules in particular that folks found useful. Have those students that answer stand and discuss the module that they found and how it could be used.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If no one offers up any modules that they found, feel free to call upon some random students to encourage engagement.</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724de03655_0_12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724de03655_0_12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724de03655_0_12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724de03655_0_12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5.1</a:t>
            </a:r>
            <a:endParaRPr b="1"/>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724de03655_0_12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724de03655_0_12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b="1">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24292E"/>
                </a:solidFill>
                <a:highlight>
                  <a:srgbClr val="FFFFFF"/>
                </a:highlight>
              </a:rPr>
              <a:t>While reading in text files can be useful in some circumstances, it is more likely within the data industry to run across files known as CSV files.</a:t>
            </a:r>
            <a:endParaRPr sz="1200">
              <a:solidFill>
                <a:srgbClr val="24292E"/>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737a23a26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737a23a26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b="1">
              <a:solidFill>
                <a:schemeClr val="dk1"/>
              </a:solidFill>
            </a:endParaRPr>
          </a:p>
          <a:p>
            <a:pPr indent="0" lvl="0" marL="914400" rtl="0" algn="l">
              <a:lnSpc>
                <a:spcPct val="115000"/>
              </a:lnSpc>
              <a:spcBef>
                <a:spcPts val="300"/>
              </a:spcBef>
              <a:spcAft>
                <a:spcPts val="1200"/>
              </a:spcAft>
              <a:buNone/>
            </a:pPr>
            <a:r>
              <a:t/>
            </a:r>
            <a:endParaRPr b="1" sz="1200">
              <a:solidFill>
                <a:srgbClr val="24292E"/>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724de03655_0_14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724de03655_0_14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b="1">
              <a:solidFill>
                <a:schemeClr val="dk1"/>
              </a:solidFill>
            </a:endParaRPr>
          </a:p>
          <a:p>
            <a:pPr indent="0" lvl="0" marL="0" rtl="0" algn="l">
              <a:spcBef>
                <a:spcPts val="0"/>
              </a:spcBef>
              <a:spcAft>
                <a:spcPts val="0"/>
              </a:spcAft>
              <a:buNone/>
            </a:pPr>
            <a:r>
              <a:t/>
            </a:r>
            <a:endParaRPr b="1" sz="1200">
              <a:solidFill>
                <a:srgbClr val="24292E"/>
              </a:solidFill>
              <a:highlight>
                <a:schemeClr val="lt1"/>
              </a:highlight>
              <a:latin typeface="Roboto"/>
              <a:ea typeface="Roboto"/>
              <a:cs typeface="Roboto"/>
              <a:sym typeface="Roboto"/>
            </a:endParaRPr>
          </a:p>
          <a:p>
            <a:pPr indent="0" lvl="0" marL="0" rtl="0" algn="l">
              <a:spcBef>
                <a:spcPts val="0"/>
              </a:spcBef>
              <a:spcAft>
                <a:spcPts val="0"/>
              </a:spcAft>
              <a:buNone/>
            </a:pPr>
            <a:r>
              <a:rPr b="1" lang="en" sz="1200">
                <a:solidFill>
                  <a:srgbClr val="24292E"/>
                </a:solidFill>
                <a:highlight>
                  <a:schemeClr val="lt1"/>
                </a:highlight>
                <a:latin typeface="Roboto"/>
                <a:ea typeface="Roboto"/>
                <a:cs typeface="Roboto"/>
                <a:sym typeface="Roboto"/>
              </a:rPr>
              <a:t>Python</a:t>
            </a:r>
            <a:r>
              <a:rPr lang="en" sz="1200">
                <a:solidFill>
                  <a:srgbClr val="24292E"/>
                </a:solidFill>
                <a:highlight>
                  <a:schemeClr val="lt1"/>
                </a:highlight>
                <a:latin typeface="Roboto"/>
                <a:ea typeface="Roboto"/>
                <a:cs typeface="Roboto"/>
                <a:sym typeface="Roboto"/>
              </a:rPr>
              <a:t> has a module called </a:t>
            </a:r>
            <a:r>
              <a:rPr lang="en" sz="1200">
                <a:solidFill>
                  <a:srgbClr val="404040"/>
                </a:solidFill>
                <a:highlight>
                  <a:schemeClr val="lt2"/>
                </a:highlight>
                <a:latin typeface="Roboto"/>
                <a:ea typeface="Roboto"/>
                <a:cs typeface="Roboto"/>
                <a:sym typeface="Roboto"/>
              </a:rPr>
              <a:t>csv</a:t>
            </a:r>
            <a:r>
              <a:rPr lang="en" sz="1200">
                <a:solidFill>
                  <a:srgbClr val="24292E"/>
                </a:solidFill>
                <a:highlight>
                  <a:schemeClr val="lt1"/>
                </a:highlight>
                <a:latin typeface="Roboto"/>
                <a:ea typeface="Roboto"/>
                <a:cs typeface="Roboto"/>
                <a:sym typeface="Roboto"/>
              </a:rPr>
              <a:t> which allows </a:t>
            </a:r>
            <a:r>
              <a:rPr lang="en" sz="1200">
                <a:solidFill>
                  <a:srgbClr val="24292E"/>
                </a:solidFill>
                <a:highlight>
                  <a:schemeClr val="lt1"/>
                </a:highlight>
                <a:latin typeface="Roboto"/>
                <a:ea typeface="Roboto"/>
                <a:cs typeface="Roboto"/>
                <a:sym typeface="Roboto"/>
              </a:rPr>
              <a:t>its</a:t>
            </a:r>
            <a:r>
              <a:rPr lang="en" sz="1200">
                <a:solidFill>
                  <a:srgbClr val="24292E"/>
                </a:solidFill>
                <a:highlight>
                  <a:schemeClr val="lt1"/>
                </a:highlight>
                <a:latin typeface="Roboto"/>
                <a:ea typeface="Roboto"/>
                <a:cs typeface="Roboto"/>
                <a:sym typeface="Roboto"/>
              </a:rPr>
              <a:t> users to easily pull in data from external </a:t>
            </a:r>
            <a:r>
              <a:rPr b="1" lang="en" sz="1200">
                <a:solidFill>
                  <a:srgbClr val="24292E"/>
                </a:solidFill>
                <a:highlight>
                  <a:schemeClr val="lt1"/>
                </a:highlight>
                <a:latin typeface="Roboto"/>
                <a:ea typeface="Roboto"/>
                <a:cs typeface="Roboto"/>
                <a:sym typeface="Roboto"/>
              </a:rPr>
              <a:t>CSV</a:t>
            </a:r>
            <a:r>
              <a:rPr lang="en" sz="1200">
                <a:solidFill>
                  <a:srgbClr val="24292E"/>
                </a:solidFill>
                <a:highlight>
                  <a:schemeClr val="lt1"/>
                </a:highlight>
                <a:latin typeface="Roboto"/>
                <a:ea typeface="Roboto"/>
                <a:cs typeface="Roboto"/>
                <a:sym typeface="Roboto"/>
              </a:rPr>
              <a:t> files and perform some operations upon them.</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45720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737a23a26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737a23a26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highlight>
                  <a:srgbClr val="FFFFFF"/>
                </a:highlight>
              </a:rPr>
              <a:t>Check LP - Open up </a:t>
            </a:r>
            <a:r>
              <a:rPr lang="en" sz="1200">
                <a:solidFill>
                  <a:srgbClr val="0366D6"/>
                </a:solidFill>
                <a:highlight>
                  <a:srgbClr val="FFFFFF"/>
                </a:highlight>
                <a:uFill>
                  <a:noFill/>
                </a:uFill>
                <a:hlinkClick r:id="rId2">
                  <a:extLst>
                    <a:ext uri="{A12FA001-AC4F-418D-AE19-62706E023703}">
                      <ahyp:hlinkClr val="tx"/>
                    </a:ext>
                  </a:extLst>
                </a:hlinkClick>
              </a:rPr>
              <a:t>07-ReadCSV</a:t>
            </a:r>
            <a:r>
              <a:rPr lang="en" sz="1200">
                <a:solidFill>
                  <a:srgbClr val="24292E"/>
                </a:solidFill>
                <a:highlight>
                  <a:srgbClr val="FFFFFF"/>
                </a:highlight>
              </a:rPr>
              <a:t> within the editor and go over the code contained within with the class.</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Or see below for opened ReadCVS</a:t>
            </a:r>
            <a:endParaRPr sz="1200">
              <a:solidFill>
                <a:srgbClr val="24292E"/>
              </a:solidFill>
              <a:highlight>
                <a:srgbClr val="FFFFFF"/>
              </a:highlight>
            </a:endParaRPr>
          </a:p>
          <a:p>
            <a:pPr indent="0" lvl="0" marL="0" rtl="0" algn="l">
              <a:lnSpc>
                <a:spcPct val="142857"/>
              </a:lnSpc>
              <a:spcBef>
                <a:spcPts val="1200"/>
              </a:spcBef>
              <a:spcAft>
                <a:spcPts val="0"/>
              </a:spcAft>
              <a:buClr>
                <a:schemeClr val="dk1"/>
              </a:buClr>
              <a:buSzPts val="1100"/>
              <a:buFont typeface="Arial"/>
              <a:buNone/>
            </a:pPr>
            <a:r>
              <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First we'll import the os module</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This will allow us to create file paths across operating systems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import</a:t>
            </a:r>
            <a:r>
              <a:rPr lang="en" sz="900">
                <a:solidFill>
                  <a:srgbClr val="24292E"/>
                </a:solidFill>
                <a:highlight>
                  <a:srgbClr val="FFFFFF"/>
                </a:highlight>
                <a:latin typeface="Consolas"/>
                <a:ea typeface="Consolas"/>
                <a:cs typeface="Consolas"/>
                <a:sym typeface="Consolas"/>
              </a:rPr>
              <a:t> os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Module for reading CSV files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import</a:t>
            </a:r>
            <a:r>
              <a:rPr lang="en" sz="900">
                <a:solidFill>
                  <a:srgbClr val="24292E"/>
                </a:solidFill>
                <a:highlight>
                  <a:srgbClr val="FFFFFF"/>
                </a:highlight>
                <a:latin typeface="Consolas"/>
                <a:ea typeface="Consolas"/>
                <a:cs typeface="Consolas"/>
                <a:sym typeface="Consolas"/>
              </a:rPr>
              <a:t> csv</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csvpath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os.path.</a:t>
            </a:r>
            <a:r>
              <a:rPr lang="en" sz="900">
                <a:solidFill>
                  <a:srgbClr val="6F42C1"/>
                </a:solidFill>
                <a:highlight>
                  <a:srgbClr val="FFFFFF"/>
                </a:highlight>
                <a:latin typeface="Consolas"/>
                <a:ea typeface="Consolas"/>
                <a:cs typeface="Consolas"/>
                <a:sym typeface="Consolas"/>
              </a:rPr>
              <a:t>join</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032F62"/>
                </a:solidFill>
                <a:highlight>
                  <a:srgbClr val="FFFFFF"/>
                </a:highlight>
                <a:latin typeface="Consolas"/>
                <a:ea typeface="Consolas"/>
                <a:cs typeface="Consolas"/>
                <a:sym typeface="Consolas"/>
              </a:rPr>
              <a:t>'Resources'</a:t>
            </a:r>
            <a:r>
              <a:rPr lang="en" sz="900">
                <a:solidFill>
                  <a:srgbClr val="24292E"/>
                </a:solidFill>
                <a:highlight>
                  <a:srgbClr val="FFFFFF"/>
                </a:highlight>
                <a:latin typeface="Consolas"/>
                <a:ea typeface="Consolas"/>
                <a:cs typeface="Consolas"/>
                <a:sym typeface="Consolas"/>
              </a:rPr>
              <a:t>, </a:t>
            </a:r>
            <a:r>
              <a:rPr lang="en" sz="900">
                <a:solidFill>
                  <a:srgbClr val="032F62"/>
                </a:solidFill>
                <a:highlight>
                  <a:srgbClr val="FFFFFF"/>
                </a:highlight>
                <a:latin typeface="Consolas"/>
                <a:ea typeface="Consolas"/>
                <a:cs typeface="Consolas"/>
                <a:sym typeface="Consolas"/>
              </a:rPr>
              <a:t>'accounting.csv'</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 Method 1: Plain Reading of CSV files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with open(csvpath, 'r') as file_handler:</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lines = file_handler.read()</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print(lines)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print(type(lines))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Method 2: Improved Reading using CSV module</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with</a:t>
            </a: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open</a:t>
            </a:r>
            <a:r>
              <a:rPr lang="en" sz="900">
                <a:solidFill>
                  <a:srgbClr val="24292E"/>
                </a:solidFill>
                <a:highlight>
                  <a:srgbClr val="FFFFFF"/>
                </a:highlight>
                <a:latin typeface="Consolas"/>
                <a:ea typeface="Consolas"/>
                <a:cs typeface="Consolas"/>
                <a:sym typeface="Consolas"/>
              </a:rPr>
              <a:t>(csvpath) </a:t>
            </a:r>
            <a:r>
              <a:rPr lang="en" sz="900">
                <a:solidFill>
                  <a:srgbClr val="D73A49"/>
                </a:solidFill>
                <a:highlight>
                  <a:srgbClr val="FFFFFF"/>
                </a:highlight>
                <a:latin typeface="Consolas"/>
                <a:ea typeface="Consolas"/>
                <a:cs typeface="Consolas"/>
                <a:sym typeface="Consolas"/>
              </a:rPr>
              <a:t>as</a:t>
            </a:r>
            <a:r>
              <a:rPr lang="en" sz="900">
                <a:solidFill>
                  <a:srgbClr val="24292E"/>
                </a:solidFill>
                <a:highlight>
                  <a:srgbClr val="FFFFFF"/>
                </a:highlight>
                <a:latin typeface="Consolas"/>
                <a:ea typeface="Consolas"/>
                <a:cs typeface="Consolas"/>
                <a:sym typeface="Consolas"/>
              </a:rPr>
              <a:t> csvfile: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CSV reader specifies delimiter and variable that holds contents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csvreader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csv.</a:t>
            </a:r>
            <a:r>
              <a:rPr lang="en" sz="900">
                <a:solidFill>
                  <a:srgbClr val="6F42C1"/>
                </a:solidFill>
                <a:highlight>
                  <a:srgbClr val="FFFFFF"/>
                </a:highlight>
                <a:latin typeface="Consolas"/>
                <a:ea typeface="Consolas"/>
                <a:cs typeface="Consolas"/>
                <a:sym typeface="Consolas"/>
              </a:rPr>
              <a:t>reader</a:t>
            </a:r>
            <a:r>
              <a:rPr lang="en" sz="900">
                <a:solidFill>
                  <a:srgbClr val="24292E"/>
                </a:solidFill>
                <a:highlight>
                  <a:srgbClr val="FFFFFF"/>
                </a:highlight>
                <a:latin typeface="Consolas"/>
                <a:ea typeface="Consolas"/>
                <a:cs typeface="Consolas"/>
                <a:sym typeface="Consolas"/>
              </a:rPr>
              <a:t>(csvfile, delimiter</a:t>
            </a:r>
            <a:r>
              <a:rPr lang="en" sz="900">
                <a:solidFill>
                  <a:srgbClr val="005CC5"/>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(csvreader)</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6A737D"/>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Read the header row first (skip this step if there is now header)</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csv_header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next</a:t>
            </a:r>
            <a:r>
              <a:rPr lang="en" sz="900">
                <a:solidFill>
                  <a:srgbClr val="24292E"/>
                </a:solidFill>
                <a:highlight>
                  <a:srgbClr val="FFFFFF"/>
                </a:highlight>
                <a:latin typeface="Consolas"/>
                <a:ea typeface="Consolas"/>
                <a:cs typeface="Consolas"/>
                <a:sym typeface="Consolas"/>
              </a:rPr>
              <a:t>(csvreader)</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f"CSV Header: </a:t>
            </a:r>
            <a:r>
              <a:rPr lang="en" sz="900">
                <a:solidFill>
                  <a:srgbClr val="24292E"/>
                </a:solidFill>
                <a:highlight>
                  <a:srgbClr val="FFFFFF"/>
                </a:highlight>
                <a:latin typeface="Consolas"/>
                <a:ea typeface="Consolas"/>
                <a:cs typeface="Consolas"/>
                <a:sym typeface="Consolas"/>
              </a:rPr>
              <a:t>{csv_header}</a:t>
            </a:r>
            <a:r>
              <a:rPr lang="en" sz="900">
                <a:solidFill>
                  <a:srgbClr val="032F62"/>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Read each row of data after the header</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for</a:t>
            </a:r>
            <a:r>
              <a:rPr lang="en" sz="900">
                <a:solidFill>
                  <a:srgbClr val="24292E"/>
                </a:solidFill>
                <a:highlight>
                  <a:srgbClr val="FFFFFF"/>
                </a:highlight>
                <a:latin typeface="Consolas"/>
                <a:ea typeface="Consolas"/>
                <a:cs typeface="Consolas"/>
                <a:sym typeface="Consolas"/>
              </a:rPr>
              <a:t> row </a:t>
            </a:r>
            <a:r>
              <a:rPr lang="en" sz="900">
                <a:solidFill>
                  <a:srgbClr val="005CC5"/>
                </a:solidFill>
                <a:highlight>
                  <a:srgbClr val="FFFFFF"/>
                </a:highlight>
                <a:latin typeface="Consolas"/>
                <a:ea typeface="Consolas"/>
                <a:cs typeface="Consolas"/>
                <a:sym typeface="Consolas"/>
              </a:rPr>
              <a:t>in</a:t>
            </a:r>
            <a:r>
              <a:rPr lang="en" sz="900">
                <a:solidFill>
                  <a:srgbClr val="24292E"/>
                </a:solidFill>
                <a:highlight>
                  <a:srgbClr val="FFFFFF"/>
                </a:highlight>
                <a:latin typeface="Consolas"/>
                <a:ea typeface="Consolas"/>
                <a:cs typeface="Consolas"/>
                <a:sym typeface="Consolas"/>
              </a:rPr>
              <a:t> csvreader:</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(row)</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737a23a26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737a23a26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NOTE :</a:t>
            </a:r>
            <a:endParaRPr>
              <a:solidFill>
                <a:schemeClr val="dk1"/>
              </a:solidFill>
            </a:endParaRPr>
          </a:p>
          <a:p>
            <a:pPr indent="0" lvl="0" marL="457200" rtl="0" algn="l">
              <a:lnSpc>
                <a:spcPct val="115000"/>
              </a:lnSpc>
              <a:spcBef>
                <a:spcPts val="300"/>
              </a:spcBef>
              <a:spcAft>
                <a:spcPts val="0"/>
              </a:spcAft>
              <a:buNone/>
            </a:pPr>
            <a:r>
              <a:rPr lang="en" sz="1400">
                <a:solidFill>
                  <a:srgbClr val="24292E"/>
                </a:solidFill>
                <a:highlight>
                  <a:schemeClr val="lt1"/>
                </a:highlight>
                <a:latin typeface="Roboto"/>
                <a:ea typeface="Roboto"/>
                <a:cs typeface="Roboto"/>
                <a:sym typeface="Roboto"/>
              </a:rPr>
              <a:t>Reiterate to students that the reading of the file must be done within with open() statement. Outside of that block of code, the variable csvreader will not be useful because the file will be closed when the with open() block ends. In a later example, students will see that one option for working with the data outside of with open() is to append it to a list.</a:t>
            </a:r>
            <a:endParaRPr>
              <a:solidFill>
                <a:schemeClr val="dk1"/>
              </a:solidFill>
            </a:endParaRPr>
          </a:p>
          <a:p>
            <a:pPr indent="0" lvl="0" marL="0" rtl="0" algn="l">
              <a:lnSpc>
                <a:spcPct val="142857"/>
              </a:lnSpc>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737a23a26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737a23a26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NOTE :</a:t>
            </a:r>
            <a:endParaRPr>
              <a:solidFill>
                <a:schemeClr val="dk1"/>
              </a:solidFill>
            </a:endParaRPr>
          </a:p>
          <a:p>
            <a:pPr indent="0" lvl="0" marL="457200" rtl="0" algn="l">
              <a:lnSpc>
                <a:spcPct val="115000"/>
              </a:lnSpc>
              <a:spcBef>
                <a:spcPts val="300"/>
              </a:spcBef>
              <a:spcAft>
                <a:spcPts val="0"/>
              </a:spcAft>
              <a:buNone/>
            </a:pPr>
            <a:r>
              <a:rPr lang="en" sz="1400">
                <a:solidFill>
                  <a:srgbClr val="24292E"/>
                </a:solidFill>
                <a:highlight>
                  <a:schemeClr val="lt1"/>
                </a:highlight>
                <a:latin typeface="Roboto"/>
                <a:ea typeface="Roboto"/>
                <a:cs typeface="Roboto"/>
                <a:sym typeface="Roboto"/>
              </a:rPr>
              <a:t>Reiterate to students that the reading of the file must be done within with open() statement. Outside of that block of code, the variable csvreader will not be useful because the file will be closed when the with open() block ends. In a later example, students will see that one option for working with the data outside of with open() is to append it to a list.</a:t>
            </a:r>
            <a:endParaRPr>
              <a:solidFill>
                <a:schemeClr val="dk1"/>
              </a:solidFill>
            </a:endParaRPr>
          </a:p>
          <a:p>
            <a:pPr indent="0" lvl="0" marL="0" rtl="0" algn="l">
              <a:lnSpc>
                <a:spcPct val="142857"/>
              </a:lnSpc>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7260a316c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7260a316c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Return to the lesson plan and continue with the instructions for the remainder of the activity.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724de03655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724de03655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spcBef>
                <a:spcPts val="0"/>
              </a:spcBef>
              <a:spcAft>
                <a:spcPts val="0"/>
              </a:spcAft>
              <a:buSzPts val="1200"/>
              <a:buChar char="●"/>
            </a:pPr>
            <a:r>
              <a:rPr lang="en" sz="1200">
                <a:solidFill>
                  <a:srgbClr val="24292E"/>
                </a:solidFill>
                <a:highlight>
                  <a:srgbClr val="FFFFFF"/>
                </a:highlight>
              </a:rPr>
              <a:t>Run </a:t>
            </a:r>
            <a:r>
              <a:rPr lang="en" sz="1200">
                <a:solidFill>
                  <a:srgbClr val="0366D6"/>
                </a:solidFill>
                <a:highlight>
                  <a:srgbClr val="FFFFFF"/>
                </a:highlight>
                <a:uFill>
                  <a:noFill/>
                </a:uFill>
                <a:hlinkClick r:id="rId2">
                  <a:extLst>
                    <a:ext uri="{A12FA001-AC4F-418D-AE19-62706E023703}">
                      <ahyp:hlinkClr val="tx"/>
                    </a:ext>
                  </a:extLst>
                </a:hlinkClick>
              </a:rPr>
              <a:t>01-Stu_QuickCheckup/quick_check_up.py</a:t>
            </a:r>
            <a:r>
              <a:rPr lang="en" sz="1200">
                <a:solidFill>
                  <a:srgbClr val="24292E"/>
                </a:solidFill>
                <a:highlight>
                  <a:srgbClr val="FFFFFF"/>
                </a:highlight>
              </a:rPr>
              <a:t> within the terminal so that students can see what they are making before slacking out the starter file and instructions.</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7260a316c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7260a316c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5.2</a:t>
            </a:r>
            <a:endParaRPr b="1">
              <a:solidFill>
                <a:schemeClr val="dk1"/>
              </a:solidFill>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737a23a26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737a23a26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5.2</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Slack documentation </a:t>
            </a:r>
            <a:r>
              <a:rPr lang="en" u="sng">
                <a:solidFill>
                  <a:schemeClr val="accent5"/>
                </a:solidFill>
                <a:hlinkClick r:id="rId2">
                  <a:extLst>
                    <a:ext uri="{A12FA001-AC4F-418D-AE19-62706E023703}">
                      <ahyp:hlinkClr val="tx"/>
                    </a:ext>
                  </a:extLst>
                </a:hlinkClick>
              </a:rPr>
              <a:t>https://docs.python.org/3.6/reference/simple_stmts.html#break</a:t>
            </a:r>
            <a:r>
              <a:rPr lang="en">
                <a:solidFill>
                  <a:schemeClr val="dk1"/>
                </a:solidFill>
              </a:rPr>
              <a:t> </a:t>
            </a:r>
            <a:endParaRPr>
              <a:solidFill>
                <a:schemeClr val="dk1"/>
              </a:solidFill>
            </a:endParaRPr>
          </a:p>
          <a:p>
            <a:pPr indent="0" lvl="0" marL="914400" rtl="0" algn="l">
              <a:lnSpc>
                <a:spcPct val="115000"/>
              </a:lnSpc>
              <a:spcBef>
                <a:spcPts val="300"/>
              </a:spcBef>
              <a:spcAft>
                <a:spcPts val="120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7260a316c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7260a316c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rgbClr val="24292E"/>
                </a:solidFill>
              </a:rPr>
              <a:t>5.3 </a:t>
            </a:r>
            <a:endParaRPr b="1" sz="1200">
              <a:solidFill>
                <a:srgbClr val="24292E"/>
              </a:solidFill>
            </a:endParaRPr>
          </a:p>
          <a:p>
            <a:pPr indent="0" lvl="0" marL="0" rtl="0" algn="l">
              <a:lnSpc>
                <a:spcPct val="115000"/>
              </a:lnSpc>
              <a:spcBef>
                <a:spcPts val="1200"/>
              </a:spcBef>
              <a:spcAft>
                <a:spcPts val="0"/>
              </a:spcAft>
              <a:buNone/>
            </a:pPr>
            <a:r>
              <a:rPr lang="en" sz="1200">
                <a:solidFill>
                  <a:srgbClr val="24292E"/>
                </a:solidFill>
              </a:rPr>
              <a:t>Check lesson plan</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highlight>
                  <a:schemeClr val="lt1"/>
                </a:highlight>
              </a:rPr>
              <a:t>Slack out the </a:t>
            </a:r>
            <a:r>
              <a:rPr lang="en" sz="1200">
                <a:solidFill>
                  <a:srgbClr val="0366D6"/>
                </a:solidFill>
                <a:highlight>
                  <a:schemeClr val="lt1"/>
                </a:highlight>
                <a:uFill>
                  <a:noFill/>
                </a:uFill>
                <a:hlinkClick r:id="rId2">
                  <a:extLst>
                    <a:ext uri="{A12FA001-AC4F-418D-AE19-62706E023703}">
                      <ahyp:hlinkClr val="tx"/>
                    </a:ext>
                  </a:extLst>
                </a:hlinkClick>
              </a:rPr>
              <a:t>09-Stu_ReadNetFlix/netflix.py</a:t>
            </a:r>
            <a:r>
              <a:rPr lang="en" sz="1200">
                <a:solidFill>
                  <a:srgbClr val="24292E"/>
                </a:solidFill>
                <a:highlight>
                  <a:schemeClr val="lt1"/>
                </a:highlight>
              </a:rPr>
              <a:t> of the previous activity and go over the code with the class, answering whatever questions they may have.</a:t>
            </a:r>
            <a:endParaRPr>
              <a:solidFill>
                <a:schemeClr val="dk1"/>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7260a316c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7260a316c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6.1</a:t>
            </a:r>
            <a:endParaRPr b="1"/>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7260a316c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7260a316c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chemeClr val="dk1"/>
              </a:solidFill>
            </a:endParaRPr>
          </a:p>
          <a:p>
            <a:pPr indent="0" lvl="0" marL="45720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737a23a268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737a23a26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6.1</a:t>
            </a:r>
            <a:endParaRPr b="1">
              <a:solidFill>
                <a:schemeClr val="dk1"/>
              </a:solidFill>
            </a:endParaRPr>
          </a:p>
          <a:p>
            <a:pPr indent="0" lvl="0" marL="457200" rtl="0" algn="l">
              <a:spcBef>
                <a:spcPts val="0"/>
              </a:spcBef>
              <a:spcAft>
                <a:spcPts val="0"/>
              </a:spcAft>
              <a:buNone/>
            </a:pPr>
            <a:r>
              <a:t/>
            </a:r>
            <a:endParaRPr sz="1200">
              <a:solidFill>
                <a:srgbClr val="24292E"/>
              </a:solidFill>
              <a:highlight>
                <a:schemeClr val="lt1"/>
              </a:highlight>
            </a:endParaRPr>
          </a:p>
          <a:p>
            <a:pPr indent="-317500" lvl="0" marL="457200" rtl="0" algn="l">
              <a:spcBef>
                <a:spcPts val="0"/>
              </a:spcBef>
              <a:spcAft>
                <a:spcPts val="0"/>
              </a:spcAft>
              <a:buClr>
                <a:srgbClr val="24292E"/>
              </a:buClr>
              <a:buSzPts val="1400"/>
              <a:buFont typeface="Roboto"/>
              <a:buChar char="●"/>
            </a:pPr>
            <a:r>
              <a:rPr lang="en" sz="1200">
                <a:solidFill>
                  <a:srgbClr val="24292E"/>
                </a:solidFill>
                <a:highlight>
                  <a:schemeClr val="lt1"/>
                </a:highlight>
              </a:rPr>
              <a:t>NOTE : Lost in translation? Is just a funny way to give a ‘title’ translate the code image on slide. (In case a student asks)</a:t>
            </a:r>
            <a:endParaRPr sz="1200">
              <a:solidFill>
                <a:srgbClr val="24292E"/>
              </a:solidFill>
              <a:highlight>
                <a:schemeClr val="lt1"/>
              </a:highlight>
            </a:endParaRPr>
          </a:p>
          <a:p>
            <a:pPr indent="0" lvl="0" marL="457200" rtl="0" algn="l">
              <a:spcBef>
                <a:spcPts val="0"/>
              </a:spcBef>
              <a:spcAft>
                <a:spcPts val="0"/>
              </a:spcAft>
              <a:buNone/>
            </a:pPr>
            <a:r>
              <a:t/>
            </a:r>
            <a:endParaRPr sz="1200">
              <a:solidFill>
                <a:srgbClr val="24292E"/>
              </a:solidFill>
              <a:highlight>
                <a:schemeClr val="lt1"/>
              </a:highlight>
            </a:endParaRPr>
          </a:p>
          <a:p>
            <a:pPr indent="-317500" lvl="0" marL="457200" rtl="0" algn="l">
              <a:spcBef>
                <a:spcPts val="0"/>
              </a:spcBef>
              <a:spcAft>
                <a:spcPts val="0"/>
              </a:spcAft>
              <a:buClr>
                <a:srgbClr val="24292E"/>
              </a:buClr>
              <a:buSzPts val="1400"/>
              <a:buFont typeface="Roboto"/>
              <a:buChar char="●"/>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10-Ins_WriteCSV/write.py</a:t>
            </a:r>
            <a:r>
              <a:rPr lang="en" sz="1200">
                <a:solidFill>
                  <a:srgbClr val="24292E"/>
                </a:solidFill>
                <a:highlight>
                  <a:schemeClr val="lt1"/>
                </a:highlight>
              </a:rPr>
              <a:t> within the editor and go through the code with the class, explaining each line as you go along.</a:t>
            </a:r>
            <a:endParaRPr sz="1200">
              <a:solidFill>
                <a:srgbClr val="24292E"/>
              </a:solidFill>
              <a:highlight>
                <a:schemeClr val="lt1"/>
              </a:highlight>
            </a:endParaRPr>
          </a:p>
          <a:p>
            <a:pPr indent="-317500" lvl="0" marL="457200" rtl="0" algn="l">
              <a:lnSpc>
                <a:spcPct val="115000"/>
              </a:lnSpc>
              <a:spcBef>
                <a:spcPts val="0"/>
              </a:spcBef>
              <a:spcAft>
                <a:spcPts val="0"/>
              </a:spcAft>
              <a:buClr>
                <a:srgbClr val="24292E"/>
              </a:buClr>
              <a:buSzPts val="1400"/>
              <a:buFont typeface="Roboto"/>
              <a:buChar char="●"/>
            </a:pPr>
            <a:r>
              <a:rPr lang="en" sz="1200">
                <a:solidFill>
                  <a:schemeClr val="dk1"/>
                </a:solidFill>
                <a:highlight>
                  <a:schemeClr val="lt1"/>
                </a:highlight>
              </a:rPr>
              <a:t>Run the code and then open up the new CSV file create to show students that the application was successful.</a:t>
            </a:r>
            <a:endParaRPr sz="1200">
              <a:solidFill>
                <a:schemeClr val="dk1"/>
              </a:solidFill>
              <a:highlight>
                <a:schemeClr val="lt1"/>
              </a:highlight>
            </a:endParaRPr>
          </a:p>
          <a:p>
            <a:pPr indent="0" lvl="0" marL="457200" rtl="0" algn="l">
              <a:lnSpc>
                <a:spcPct val="115000"/>
              </a:lnSpc>
              <a:spcBef>
                <a:spcPts val="2300"/>
              </a:spcBef>
              <a:spcAft>
                <a:spcPts val="0"/>
              </a:spcAft>
              <a:buNone/>
            </a:pPr>
            <a:r>
              <a:t/>
            </a:r>
            <a:endParaRPr sz="1200">
              <a:solidFill>
                <a:schemeClr val="dk1"/>
              </a:solidFill>
              <a:highlight>
                <a:schemeClr val="lt1"/>
              </a:highlight>
            </a:endParaRPr>
          </a:p>
          <a:p>
            <a:pPr indent="-317500" lvl="0" marL="457200" rtl="0" algn="l">
              <a:lnSpc>
                <a:spcPct val="115000"/>
              </a:lnSpc>
              <a:spcBef>
                <a:spcPts val="2300"/>
              </a:spcBef>
              <a:spcAft>
                <a:spcPts val="0"/>
              </a:spcAft>
              <a:buClr>
                <a:srgbClr val="24292E"/>
              </a:buClr>
              <a:buSzPts val="1400"/>
              <a:buFont typeface="Roboto"/>
              <a:buChar char="●"/>
            </a:pPr>
            <a:r>
              <a:rPr lang="en" sz="1400">
                <a:solidFill>
                  <a:srgbClr val="24292E"/>
                </a:solidFill>
                <a:highlight>
                  <a:schemeClr val="lt1"/>
                </a:highlight>
                <a:latin typeface="Roboto"/>
                <a:ea typeface="Roboto"/>
                <a:cs typeface="Roboto"/>
                <a:sym typeface="Roboto"/>
              </a:rPr>
              <a:t>The syntax for writing into a CSV file is thankfully very similar to that used to read data in from an external file.</a:t>
            </a:r>
            <a:endParaRPr sz="1400">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sz="1400">
                <a:solidFill>
                  <a:srgbClr val="24292E"/>
                </a:solidFill>
                <a:highlight>
                  <a:schemeClr val="lt1"/>
                </a:highlight>
                <a:latin typeface="Roboto"/>
                <a:ea typeface="Roboto"/>
                <a:cs typeface="Roboto"/>
                <a:sym typeface="Roboto"/>
              </a:rPr>
              <a:t>First, the code references the path that will point into the CSV file the user would like to write to.</a:t>
            </a:r>
            <a:endParaRPr sz="1400">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sz="1400">
                <a:solidFill>
                  <a:srgbClr val="24292E"/>
                </a:solidFill>
                <a:highlight>
                  <a:schemeClr val="lt1"/>
                </a:highlight>
                <a:latin typeface="Roboto"/>
                <a:ea typeface="Roboto"/>
                <a:cs typeface="Roboto"/>
                <a:sym typeface="Roboto"/>
              </a:rPr>
              <a:t>Next, the </a:t>
            </a:r>
            <a:r>
              <a:rPr lang="en" sz="1200">
                <a:solidFill>
                  <a:srgbClr val="404040"/>
                </a:solidFill>
                <a:highlight>
                  <a:schemeClr val="lt2"/>
                </a:highlight>
                <a:latin typeface="Consolas"/>
                <a:ea typeface="Consolas"/>
                <a:cs typeface="Consolas"/>
                <a:sym typeface="Consolas"/>
              </a:rPr>
              <a:t>with open()</a:t>
            </a:r>
            <a:r>
              <a:rPr lang="en" sz="1400">
                <a:solidFill>
                  <a:srgbClr val="24292E"/>
                </a:solidFill>
                <a:highlight>
                  <a:schemeClr val="lt1"/>
                </a:highlight>
                <a:latin typeface="Roboto"/>
                <a:ea typeface="Roboto"/>
                <a:cs typeface="Roboto"/>
                <a:sym typeface="Roboto"/>
              </a:rPr>
              <a:t> statement is used once more but with one significant difference. Instead of the parameter </a:t>
            </a:r>
            <a:r>
              <a:rPr lang="en" sz="1200">
                <a:solidFill>
                  <a:srgbClr val="404040"/>
                </a:solidFill>
                <a:highlight>
                  <a:schemeClr val="lt2"/>
                </a:highlight>
                <a:latin typeface="Consolas"/>
                <a:ea typeface="Consolas"/>
                <a:cs typeface="Consolas"/>
                <a:sym typeface="Consolas"/>
              </a:rPr>
              <a:t>‘r’</a:t>
            </a:r>
            <a:r>
              <a:rPr lang="en" sz="1400">
                <a:solidFill>
                  <a:srgbClr val="24292E"/>
                </a:solidFill>
                <a:highlight>
                  <a:schemeClr val="lt1"/>
                </a:highlight>
                <a:latin typeface="Roboto"/>
                <a:ea typeface="Roboto"/>
                <a:cs typeface="Roboto"/>
                <a:sym typeface="Roboto"/>
              </a:rPr>
              <a:t> being passed and directing Python to read a file, the parameter </a:t>
            </a:r>
            <a:r>
              <a:rPr lang="en" sz="1200">
                <a:solidFill>
                  <a:srgbClr val="404040"/>
                </a:solidFill>
                <a:highlight>
                  <a:schemeClr val="lt2"/>
                </a:highlight>
                <a:latin typeface="Consolas"/>
                <a:ea typeface="Consolas"/>
                <a:cs typeface="Consolas"/>
                <a:sym typeface="Consolas"/>
              </a:rPr>
              <a:t>‘w’</a:t>
            </a:r>
            <a:r>
              <a:rPr lang="en" sz="1400">
                <a:solidFill>
                  <a:srgbClr val="24292E"/>
                </a:solidFill>
                <a:highlight>
                  <a:schemeClr val="lt1"/>
                </a:highlight>
                <a:latin typeface="Roboto"/>
                <a:ea typeface="Roboto"/>
                <a:cs typeface="Roboto"/>
                <a:sym typeface="Roboto"/>
              </a:rPr>
              <a:t> is passed instead to inform Python to write to the file.</a:t>
            </a:r>
            <a:endParaRPr sz="1400">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sz="1400">
                <a:solidFill>
                  <a:srgbClr val="24292E"/>
                </a:solidFill>
                <a:highlight>
                  <a:schemeClr val="lt1"/>
                </a:highlight>
                <a:latin typeface="Roboto"/>
                <a:ea typeface="Roboto"/>
                <a:cs typeface="Roboto"/>
                <a:sym typeface="Roboto"/>
              </a:rPr>
              <a:t>Instead of </a:t>
            </a:r>
            <a:r>
              <a:rPr lang="en" sz="1200">
                <a:solidFill>
                  <a:srgbClr val="404040"/>
                </a:solidFill>
                <a:highlight>
                  <a:schemeClr val="lt2"/>
                </a:highlight>
                <a:latin typeface="Consolas"/>
                <a:ea typeface="Consolas"/>
                <a:cs typeface="Consolas"/>
                <a:sym typeface="Consolas"/>
              </a:rPr>
              <a:t>read.csv()</a:t>
            </a:r>
            <a:r>
              <a:rPr lang="en" sz="1400">
                <a:solidFill>
                  <a:srgbClr val="24292E"/>
                </a:solidFill>
                <a:highlight>
                  <a:schemeClr val="lt1"/>
                </a:highlight>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csv.write()</a:t>
            </a:r>
            <a:r>
              <a:rPr lang="en" sz="1400">
                <a:solidFill>
                  <a:srgbClr val="24292E"/>
                </a:solidFill>
                <a:highlight>
                  <a:schemeClr val="lt1"/>
                </a:highlight>
                <a:latin typeface="Roboto"/>
                <a:ea typeface="Roboto"/>
                <a:cs typeface="Roboto"/>
                <a:sym typeface="Roboto"/>
              </a:rPr>
              <a:t> is used to once again inform Python that this application will be writing code into an external CSV file.</a:t>
            </a:r>
            <a:endParaRPr sz="1400">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sz="1400">
                <a:solidFill>
                  <a:srgbClr val="24292E"/>
                </a:solidFill>
                <a:highlight>
                  <a:schemeClr val="lt1"/>
                </a:highlight>
                <a:latin typeface="Roboto"/>
                <a:ea typeface="Roboto"/>
                <a:cs typeface="Roboto"/>
                <a:sym typeface="Roboto"/>
              </a:rPr>
              <a:t>To write a new row into a CSV file, simply use the </a:t>
            </a:r>
            <a:r>
              <a:rPr lang="en" sz="1200">
                <a:solidFill>
                  <a:srgbClr val="404040"/>
                </a:solidFill>
                <a:highlight>
                  <a:schemeClr val="lt2"/>
                </a:highlight>
                <a:latin typeface="Consolas"/>
                <a:ea typeface="Consolas"/>
                <a:cs typeface="Consolas"/>
                <a:sym typeface="Consolas"/>
              </a:rPr>
              <a:t>csv.writerow(&lt;DATA FILE&gt;)</a:t>
            </a:r>
            <a:r>
              <a:rPr lang="en" sz="1400">
                <a:solidFill>
                  <a:srgbClr val="24292E"/>
                </a:solidFill>
                <a:highlight>
                  <a:schemeClr val="lt1"/>
                </a:highlight>
                <a:latin typeface="Roboto"/>
                <a:ea typeface="Roboto"/>
                <a:cs typeface="Roboto"/>
                <a:sym typeface="Roboto"/>
              </a:rPr>
              <a:t> function and pass in an array of data as the parameter.</a:t>
            </a:r>
            <a:endParaRPr>
              <a:solidFill>
                <a:schemeClr val="dk1"/>
              </a:solidFill>
            </a:endParaRPr>
          </a:p>
          <a:p>
            <a:pPr indent="0" lvl="0" marL="914400" rtl="0" algn="l">
              <a:lnSpc>
                <a:spcPct val="115000"/>
              </a:lnSpc>
              <a:spcBef>
                <a:spcPts val="300"/>
              </a:spcBef>
              <a:spcAft>
                <a:spcPts val="120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7260a316c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7260a316c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200">
                <a:solidFill>
                  <a:srgbClr val="FF0000"/>
                </a:solidFill>
                <a:highlight>
                  <a:srgbClr val="FFFFFF"/>
                </a:highlight>
              </a:rPr>
              <a:t>LEAVE THIS SLIDE and ask Joe’s Feedback </a:t>
            </a:r>
            <a:r>
              <a:rPr b="1" lang="en" sz="1200">
                <a:solidFill>
                  <a:srgbClr val="FF0000"/>
                </a:solidFill>
                <a:highlight>
                  <a:srgbClr val="FFFFFF"/>
                </a:highlight>
              </a:rPr>
              <a:t>comparing</a:t>
            </a:r>
            <a:r>
              <a:rPr b="1" lang="en" sz="1200">
                <a:solidFill>
                  <a:srgbClr val="FF0000"/>
                </a:solidFill>
                <a:highlight>
                  <a:srgbClr val="FFFFFF"/>
                </a:highlight>
              </a:rPr>
              <a:t> to slide 45 - delete after! </a:t>
            </a:r>
            <a:endParaRPr b="1" sz="1200">
              <a:solidFill>
                <a:srgbClr val="FF0000"/>
              </a:solidFill>
              <a:highlight>
                <a:srgbClr val="FFFFFF"/>
              </a:highlight>
            </a:endParaRPr>
          </a:p>
          <a:p>
            <a:pPr indent="0" lvl="0" marL="0" rtl="0" algn="l">
              <a:lnSpc>
                <a:spcPct val="115000"/>
              </a:lnSpc>
              <a:spcBef>
                <a:spcPts val="2300"/>
              </a:spcBef>
              <a:spcAft>
                <a:spcPts val="0"/>
              </a:spcAft>
              <a:buNone/>
            </a:pPr>
            <a:r>
              <a:t/>
            </a:r>
            <a:endParaRPr sz="1200">
              <a:solidFill>
                <a:schemeClr val="dk1"/>
              </a:solidFill>
              <a:highlight>
                <a:srgbClr val="FFFFFF"/>
              </a:highlight>
            </a:endParaRPr>
          </a:p>
          <a:p>
            <a:pPr indent="0" lvl="0" marL="0" rtl="0" algn="l">
              <a:spcBef>
                <a:spcPts val="230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7260a316c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7260a316c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6.2</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7526d0a2a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7526d0a2a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6.2</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highlight>
                  <a:srgbClr val="FFFFFF"/>
                </a:highlight>
              </a:rPr>
              <a:t>While it is possible to write new rows of data into a CSV file using a bunch of </a:t>
            </a:r>
            <a:r>
              <a:rPr lang="en" sz="1000">
                <a:solidFill>
                  <a:srgbClr val="24292E"/>
                </a:solidFill>
                <a:highlight>
                  <a:srgbClr val="FFFFFF"/>
                </a:highlight>
                <a:latin typeface="Consolas"/>
                <a:ea typeface="Consolas"/>
                <a:cs typeface="Consolas"/>
                <a:sym typeface="Consolas"/>
              </a:rPr>
              <a:t>csv.writerow()</a:t>
            </a:r>
            <a:r>
              <a:rPr lang="en" sz="1200">
                <a:solidFill>
                  <a:srgbClr val="24292E"/>
                </a:solidFill>
                <a:highlight>
                  <a:srgbClr val="FFFFFF"/>
                </a:highlight>
              </a:rPr>
              <a:t> statements, Python users can far more efficiently write data into a new CSV file by using the </a:t>
            </a:r>
            <a:r>
              <a:rPr lang="en" sz="1000">
                <a:solidFill>
                  <a:srgbClr val="24292E"/>
                </a:solidFill>
                <a:highlight>
                  <a:srgbClr val="FFFFFF"/>
                </a:highlight>
                <a:latin typeface="Consolas"/>
                <a:ea typeface="Consolas"/>
                <a:cs typeface="Consolas"/>
                <a:sym typeface="Consolas"/>
              </a:rPr>
              <a:t>zip()</a:t>
            </a:r>
            <a:r>
              <a:rPr lang="en" sz="1200">
                <a:solidFill>
                  <a:srgbClr val="24292E"/>
                </a:solidFill>
                <a:highlight>
                  <a:srgbClr val="FFFFFF"/>
                </a:highlight>
              </a:rPr>
              <a:t> function.</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45720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737a23a26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737a23a26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6.2</a:t>
            </a:r>
            <a:endParaRPr b="1">
              <a:solidFill>
                <a:schemeClr val="dk1"/>
              </a:solidFill>
            </a:endParaRPr>
          </a:p>
          <a:p>
            <a:pPr indent="0" lvl="0" marL="0" rtl="0" algn="l">
              <a:spcBef>
                <a:spcPts val="0"/>
              </a:spcBef>
              <a:spcAft>
                <a:spcPts val="0"/>
              </a:spcAft>
              <a:buNone/>
            </a:pPr>
            <a:r>
              <a:t/>
            </a:r>
            <a:endParaRPr b="1" sz="1200">
              <a:solidFill>
                <a:srgbClr val="24292E"/>
              </a:solidFill>
              <a:highlight>
                <a:schemeClr val="lt1"/>
              </a:highlight>
            </a:endParaRPr>
          </a:p>
          <a:p>
            <a:pPr indent="0" lvl="0" marL="0" rtl="0" algn="l">
              <a:spcBef>
                <a:spcPts val="0"/>
              </a:spcBef>
              <a:spcAft>
                <a:spcPts val="0"/>
              </a:spcAft>
              <a:buNone/>
            </a:pPr>
            <a:r>
              <a:t/>
            </a:r>
            <a:endParaRPr sz="1200">
              <a:solidFill>
                <a:srgbClr val="24292E"/>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10-Ins_WriteCSV/write.py</a:t>
            </a:r>
            <a:r>
              <a:rPr lang="en" sz="1200">
                <a:solidFill>
                  <a:srgbClr val="24292E"/>
                </a:solidFill>
                <a:highlight>
                  <a:schemeClr val="lt1"/>
                </a:highlight>
              </a:rPr>
              <a:t> within the editor and go through the code with the class, explaining each line as you go along.</a:t>
            </a:r>
            <a:endParaRPr sz="1200">
              <a:solidFill>
                <a:srgbClr val="24292E"/>
              </a:solidFill>
              <a:highlight>
                <a:schemeClr val="lt1"/>
              </a:highlight>
            </a:endParaRPr>
          </a:p>
          <a:p>
            <a:pPr indent="0" lvl="0" marL="0" rtl="0" algn="l">
              <a:lnSpc>
                <a:spcPct val="115000"/>
              </a:lnSpc>
              <a:spcBef>
                <a:spcPts val="300"/>
              </a:spcBef>
              <a:spcAft>
                <a:spcPts val="0"/>
              </a:spcAft>
              <a:buClr>
                <a:schemeClr val="dk1"/>
              </a:buClr>
              <a:buSzPts val="1100"/>
              <a:buFont typeface="Arial"/>
              <a:buNone/>
            </a:pPr>
            <a:r>
              <a:rPr lang="en" sz="1200">
                <a:solidFill>
                  <a:schemeClr val="dk1"/>
                </a:solidFill>
                <a:highlight>
                  <a:schemeClr val="lt1"/>
                </a:highlight>
              </a:rPr>
              <a:t>Run the code and then open up the new CSV file create to show students that the application was successful.</a:t>
            </a:r>
            <a:endParaRPr sz="1200">
              <a:solidFill>
                <a:schemeClr val="dk1"/>
              </a:solidFill>
              <a:highlight>
                <a:schemeClr val="lt1"/>
              </a:highlight>
            </a:endParaRPr>
          </a:p>
          <a:p>
            <a:pPr indent="-317500" lvl="0" marL="457200" rtl="0" algn="l">
              <a:lnSpc>
                <a:spcPct val="115000"/>
              </a:lnSpc>
              <a:spcBef>
                <a:spcPts val="2300"/>
              </a:spcBef>
              <a:spcAft>
                <a:spcPts val="0"/>
              </a:spcAft>
              <a:buClr>
                <a:srgbClr val="24292E"/>
              </a:buClr>
              <a:buSzPts val="1400"/>
              <a:buFont typeface="Roboto"/>
              <a:buChar char="●"/>
            </a:pPr>
            <a:r>
              <a:rPr lang="en" sz="1400">
                <a:solidFill>
                  <a:srgbClr val="24292E"/>
                </a:solidFill>
                <a:latin typeface="Roboto"/>
                <a:ea typeface="Roboto"/>
                <a:cs typeface="Roboto"/>
                <a:sym typeface="Roboto"/>
              </a:rPr>
              <a:t>This </a:t>
            </a:r>
            <a:r>
              <a:rPr lang="en" sz="1400">
                <a:solidFill>
                  <a:srgbClr val="24292E"/>
                </a:solidFill>
                <a:latin typeface="Roboto"/>
                <a:ea typeface="Roboto"/>
                <a:cs typeface="Roboto"/>
                <a:sym typeface="Roboto"/>
              </a:rPr>
              <a:t>application</a:t>
            </a:r>
            <a:r>
              <a:rPr lang="en" sz="1400">
                <a:solidFill>
                  <a:srgbClr val="24292E"/>
                </a:solidFill>
                <a:latin typeface="Roboto"/>
                <a:ea typeface="Roboto"/>
                <a:cs typeface="Roboto"/>
                <a:sym typeface="Roboto"/>
              </a:rPr>
              <a:t> has three lists, all of which pertain to each other and are of the same length. By zipping these lists together, there is now a single joined list whose indexes reference all three of the lists inside.</a:t>
            </a:r>
            <a:endParaRPr sz="1400">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sz="1400">
                <a:solidFill>
                  <a:srgbClr val="24292E"/>
                </a:solidFill>
                <a:latin typeface="Roboto"/>
                <a:ea typeface="Roboto"/>
                <a:cs typeface="Roboto"/>
                <a:sym typeface="Roboto"/>
              </a:rPr>
              <a:t>Zipped listed are turned into iterator objects which are similar to tuples, but once they are iterated over they are empty. This means each zipped object can only be used once. For example, you can write the zipped object to a CSV or print to the terminal, but not both.</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rgbClr val="24292E"/>
              </a:solidFill>
              <a:latin typeface="Roboto"/>
              <a:ea typeface="Roboto"/>
              <a:cs typeface="Roboto"/>
              <a:sym typeface="Roboto"/>
            </a:endParaRPr>
          </a:p>
          <a:p>
            <a:pPr indent="0" lvl="0" marL="0" rtl="0" algn="l">
              <a:lnSpc>
                <a:spcPct val="115000"/>
              </a:lnSpc>
              <a:spcBef>
                <a:spcPts val="2300"/>
              </a:spcBef>
              <a:spcAft>
                <a:spcPts val="0"/>
              </a:spcAft>
              <a:buClr>
                <a:schemeClr val="dk1"/>
              </a:buClr>
              <a:buSzPts val="1100"/>
              <a:buFont typeface="Arial"/>
              <a:buNone/>
            </a:pPr>
            <a:r>
              <a:t/>
            </a:r>
            <a:endParaRPr sz="1200">
              <a:solidFill>
                <a:schemeClr val="dk1"/>
              </a:solidFill>
              <a:highlight>
                <a:schemeClr val="lt1"/>
              </a:highlight>
            </a:endParaRPr>
          </a:p>
          <a:p>
            <a:pPr indent="0" lvl="0" marL="914400" rtl="0" algn="l">
              <a:lnSpc>
                <a:spcPct val="115000"/>
              </a:lnSpc>
              <a:spcBef>
                <a:spcPts val="2300"/>
              </a:spcBef>
              <a:spcAft>
                <a:spcPts val="120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724de03655_0_2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724de03655_0_2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0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24292E"/>
                </a:solidFill>
                <a:highlight>
                  <a:schemeClr val="lt1"/>
                </a:highlight>
              </a:rPr>
              <a:t>Slack out </a:t>
            </a:r>
            <a:r>
              <a:rPr lang="en" sz="1200">
                <a:solidFill>
                  <a:srgbClr val="0366D6"/>
                </a:solidFill>
                <a:highlight>
                  <a:schemeClr val="lt1"/>
                </a:highlight>
                <a:uFill>
                  <a:noFill/>
                </a:uFill>
                <a:hlinkClick r:id="rId2">
                  <a:extLst>
                    <a:ext uri="{A12FA001-AC4F-418D-AE19-62706E023703}">
                      <ahyp:hlinkClr val="tx"/>
                    </a:ext>
                  </a:extLst>
                </a:hlinkClick>
              </a:rPr>
              <a:t>01-Stu_QuickCheckup/quick_check_up.py</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7260a316c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7260a316c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Return to the lesson plan and continue with the instructions for the remainder of the activity.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7260a316c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7260a316c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6.3</a:t>
            </a:r>
            <a:endParaRPr b="1">
              <a:solidFill>
                <a:schemeClr val="dk1"/>
              </a:solidFill>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737a23a26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737a23a26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6.3</a:t>
            </a:r>
            <a:endParaRPr b="1">
              <a:solidFill>
                <a:schemeClr val="dk1"/>
              </a:solidFill>
            </a:endParaRPr>
          </a:p>
          <a:p>
            <a:pPr indent="0" lvl="0" marL="0" rtl="0" algn="l">
              <a:lnSpc>
                <a:spcPct val="115000"/>
              </a:lnSpc>
              <a:spcBef>
                <a:spcPts val="0"/>
              </a:spcBef>
              <a:spcAft>
                <a:spcPts val="0"/>
              </a:spcAft>
              <a:buNone/>
            </a:pPr>
            <a:r>
              <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Now that students have a decent idea on how to write/read data to/from CSV files, they will now take a large dataset from Udemy, clean it up, and create a new CSV file that is far easier to comprehend.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After comparing the </a:t>
            </a:r>
            <a:r>
              <a:rPr lang="en" sz="1200">
                <a:solidFill>
                  <a:srgbClr val="0366D6"/>
                </a:solidFill>
                <a:highlight>
                  <a:srgbClr val="FFFFFF"/>
                </a:highlight>
                <a:uFill>
                  <a:noFill/>
                </a:uFill>
                <a:hlinkClick r:id="rId2">
                  <a:extLst>
                    <a:ext uri="{A12FA001-AC4F-418D-AE19-62706E023703}">
                      <ahyp:hlinkClr val="tx"/>
                    </a:ext>
                  </a:extLst>
                </a:hlinkClick>
              </a:rPr>
              <a:t>12-Stu_UdemyZip/Resources/web_starter.csv</a:t>
            </a:r>
            <a:r>
              <a:rPr lang="en" sz="1200">
                <a:solidFill>
                  <a:srgbClr val="24292E"/>
                </a:solidFill>
                <a:highlight>
                  <a:srgbClr val="FFFFFF"/>
                </a:highlight>
              </a:rPr>
              <a:t> to the </a:t>
            </a:r>
            <a:r>
              <a:rPr lang="en" sz="1200">
                <a:solidFill>
                  <a:srgbClr val="0366D6"/>
                </a:solidFill>
                <a:highlight>
                  <a:srgbClr val="FFFFFF"/>
                </a:highlight>
                <a:uFill>
                  <a:noFill/>
                </a:uFill>
                <a:hlinkClick r:id="rId3">
                  <a:extLst>
                    <a:ext uri="{A12FA001-AC4F-418D-AE19-62706E023703}">
                      <ahyp:hlinkClr val="tx"/>
                    </a:ext>
                  </a:extLst>
                </a:hlinkClick>
              </a:rPr>
              <a:t>12-Stu_UdemyZip/Solved/web_final.csv</a:t>
            </a:r>
            <a:r>
              <a:rPr lang="en" sz="1200">
                <a:solidFill>
                  <a:srgbClr val="24292E"/>
                </a:solidFill>
                <a:highlight>
                  <a:srgbClr val="FFFFFF"/>
                </a:highlight>
              </a:rPr>
              <a:t> of this activity in order to show students how their application should function, slack out the following file and instructions.</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7260a316c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7260a316c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6.4</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 Check LP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up and slack out the </a:t>
            </a:r>
            <a:r>
              <a:rPr lang="en" sz="1200">
                <a:solidFill>
                  <a:srgbClr val="0366D6"/>
                </a:solidFill>
                <a:uFill>
                  <a:noFill/>
                </a:uFill>
                <a:hlinkClick r:id="rId2">
                  <a:extLst>
                    <a:ext uri="{A12FA001-AC4F-418D-AE19-62706E023703}">
                      <ahyp:hlinkClr val="tx"/>
                    </a:ext>
                  </a:extLst>
                </a:hlinkClick>
              </a:rPr>
              <a:t>12-Stu_UdemyZip/web_solved.py</a:t>
            </a:r>
            <a:r>
              <a:rPr lang="en" sz="1200">
                <a:solidFill>
                  <a:srgbClr val="24292E"/>
                </a:solidFill>
              </a:rPr>
              <a:t> of the previous activity and go over the code line by line with the class, answering whatever questions they may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Key points to cover during this discussion: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There are six empty lists created at the start of this application, all of which will be used to hold specific data taken from within the original CSV and ultimately be zipped together before being written to a new CSV file.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For every new row read in from the original CSV file, new data is appended into the lists from earlier. In the cases of </a:t>
            </a:r>
            <a:r>
              <a:rPr lang="en" sz="1000">
                <a:solidFill>
                  <a:srgbClr val="24292E"/>
                </a:solidFill>
                <a:latin typeface="Consolas"/>
                <a:ea typeface="Consolas"/>
                <a:cs typeface="Consolas"/>
                <a:sym typeface="Consolas"/>
              </a:rPr>
              <a:t>percent</a:t>
            </a:r>
            <a:r>
              <a:rPr lang="en" sz="1200">
                <a:solidFill>
                  <a:srgbClr val="24292E"/>
                </a:solidFill>
              </a:rPr>
              <a:t> and </a:t>
            </a:r>
            <a:r>
              <a:rPr lang="en" sz="1000">
                <a:solidFill>
                  <a:srgbClr val="24292E"/>
                </a:solidFill>
                <a:latin typeface="Consolas"/>
                <a:ea typeface="Consolas"/>
                <a:cs typeface="Consolas"/>
                <a:sym typeface="Consolas"/>
              </a:rPr>
              <a:t>length</a:t>
            </a:r>
            <a:r>
              <a:rPr lang="en" sz="1200">
                <a:solidFill>
                  <a:srgbClr val="24292E"/>
                </a:solidFill>
              </a:rPr>
              <a:t>, the data is being altered before being placed into their respective list.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Once all data has been read, the lists are zipped together and written into a new CSV file with a header row being written in beforehand.</a:t>
            </a:r>
            <a:endParaRPr sz="1200">
              <a:solidFill>
                <a:srgbClr val="24292E"/>
              </a:solidFill>
              <a:highlight>
                <a:srgbClr val="FFFFFF"/>
              </a:highlight>
            </a:endParaRPr>
          </a:p>
          <a:p>
            <a:pPr indent="0" lvl="0" marL="914400" rtl="0" algn="l">
              <a:lnSpc>
                <a:spcPct val="115000"/>
              </a:lnSpc>
              <a:spcBef>
                <a:spcPts val="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7260a316c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7260a316c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6.5</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7260a316c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7260a316c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students if they have any idea why DRY is very popular and why many coders live by it.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737a23a26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737a23a26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24292E"/>
              </a:buClr>
              <a:buSzPts val="1400"/>
              <a:buChar char="●"/>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13-Ins_Functions/functions.py</a:t>
            </a:r>
            <a:r>
              <a:rPr lang="en" sz="1200">
                <a:solidFill>
                  <a:srgbClr val="24292E"/>
                </a:solidFill>
                <a:highlight>
                  <a:schemeClr val="lt1"/>
                </a:highlight>
              </a:rPr>
              <a:t> within the editor and run through the code line-by-line with your class.</a:t>
            </a:r>
            <a:endParaRPr sz="1200">
              <a:solidFill>
                <a:srgbClr val="24292E"/>
              </a:solidFill>
              <a:highlight>
                <a:schemeClr val="lt1"/>
              </a:highlight>
            </a:endParaRPr>
          </a:p>
          <a:p>
            <a:pPr indent="0" lvl="0" marL="914400" rtl="0" algn="l">
              <a:lnSpc>
                <a:spcPct val="115000"/>
              </a:lnSpc>
              <a:spcBef>
                <a:spcPts val="1200"/>
              </a:spcBef>
              <a:spcAft>
                <a:spcPts val="120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7526d0a2a7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7526d0a2a7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724de03655_0_1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724de03655_0_1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4292E"/>
                </a:solidFill>
                <a:highlight>
                  <a:srgbClr val="FFFFFF"/>
                </a:highlight>
              </a:rPr>
              <a:t>1.3 </a:t>
            </a:r>
            <a:endParaRPr b="1" sz="1200">
              <a:solidFill>
                <a:srgbClr val="24292E"/>
              </a:solidFill>
              <a:highlight>
                <a:srgbClr val="FFFFFF"/>
              </a:highlight>
            </a:endParaRPr>
          </a:p>
          <a:p>
            <a:pPr indent="0" lvl="0" marL="0" rtl="0" algn="l">
              <a:spcBef>
                <a:spcPts val="0"/>
              </a:spcBef>
              <a:spcAft>
                <a:spcPts val="0"/>
              </a:spcAft>
              <a:buNone/>
            </a:pPr>
            <a:r>
              <a:t/>
            </a:r>
            <a:endParaRPr b="1" sz="1200">
              <a:solidFill>
                <a:srgbClr val="24292E"/>
              </a:solidFill>
              <a:highlight>
                <a:srgbClr val="FFFFFF"/>
              </a:highlight>
            </a:endParaRPr>
          </a:p>
          <a:p>
            <a:pPr indent="0" lvl="0" marL="0" rtl="0" algn="l">
              <a:spcBef>
                <a:spcPts val="0"/>
              </a:spcBef>
              <a:spcAft>
                <a:spcPts val="0"/>
              </a:spcAft>
              <a:buNone/>
            </a:pPr>
            <a:r>
              <a:rPr b="1" lang="en" sz="1200">
                <a:solidFill>
                  <a:srgbClr val="24292E"/>
                </a:solidFill>
                <a:highlight>
                  <a:srgbClr val="FFFFFF"/>
                </a:highlight>
              </a:rPr>
              <a:t>Check LP or see below:</a:t>
            </a:r>
            <a:endParaRPr b="1"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rPr lang="en" sz="1200">
                <a:solidFill>
                  <a:srgbClr val="24292E"/>
                </a:solidFill>
                <a:highlight>
                  <a:srgbClr val="FFFFFF"/>
                </a:highlight>
              </a:rPr>
              <a:t>Go over the code with the class, answering any questions students may have regarding the activity.</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Key points to cover during the discussion of this code:</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The </a:t>
            </a:r>
            <a:r>
              <a:rPr lang="en" sz="1000">
                <a:solidFill>
                  <a:srgbClr val="24292E"/>
                </a:solidFill>
                <a:highlight>
                  <a:srgbClr val="FFFFFF"/>
                </a:highlight>
                <a:latin typeface="Consolas"/>
                <a:ea typeface="Consolas"/>
                <a:cs typeface="Consolas"/>
                <a:sym typeface="Consolas"/>
              </a:rPr>
              <a:t>name</a:t>
            </a:r>
            <a:r>
              <a:rPr lang="en" sz="1200">
                <a:solidFill>
                  <a:srgbClr val="24292E"/>
                </a:solidFill>
                <a:highlight>
                  <a:srgbClr val="FFFFFF"/>
                </a:highlight>
              </a:rPr>
              <a:t> variable is being set to whatever the user inputs as their response to the question "What is your name?"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Since the </a:t>
            </a:r>
            <a:r>
              <a:rPr lang="en" sz="1000">
                <a:solidFill>
                  <a:srgbClr val="24292E"/>
                </a:solidFill>
                <a:highlight>
                  <a:srgbClr val="FFFFFF"/>
                </a:highlight>
                <a:latin typeface="Consolas"/>
                <a:ea typeface="Consolas"/>
                <a:cs typeface="Consolas"/>
                <a:sym typeface="Consolas"/>
              </a:rPr>
              <a:t>age</a:t>
            </a:r>
            <a:r>
              <a:rPr lang="en" sz="1200">
                <a:solidFill>
                  <a:srgbClr val="24292E"/>
                </a:solidFill>
                <a:highlight>
                  <a:srgbClr val="FFFFFF"/>
                </a:highlight>
              </a:rPr>
              <a:t> variable is taken in as a string when inputted, it has to be cast as an integer when run through the conditionals.</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724de03655_0_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724de03655_0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Before moving forward ask the class how many loops have we learned last class and which one are they.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737a23a26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737a23a26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a:t>
            </a:r>
            <a:endParaRPr b="1">
              <a:solidFill>
                <a:schemeClr val="dk1"/>
              </a:solidFill>
            </a:endParaRPr>
          </a:p>
          <a:p>
            <a:pPr indent="0" lvl="0" marL="0" rtl="0" algn="l">
              <a:lnSpc>
                <a:spcPct val="150000"/>
              </a:lnSpc>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SzPts val="1200"/>
              <a:buChar char="●"/>
            </a:pPr>
            <a:r>
              <a:rPr lang="en" sz="1200">
                <a:solidFill>
                  <a:srgbClr val="24292E"/>
                </a:solidFill>
                <a:highlight>
                  <a:srgbClr val="FFFFFF"/>
                </a:highlight>
              </a:rPr>
              <a:t>Run </a:t>
            </a:r>
            <a:r>
              <a:rPr lang="en" sz="1200">
                <a:solidFill>
                  <a:srgbClr val="0366D6"/>
                </a:solidFill>
                <a:highlight>
                  <a:srgbClr val="FFFFFF"/>
                </a:highlight>
                <a:uFill>
                  <a:noFill/>
                </a:uFill>
                <a:hlinkClick r:id="rId2">
                  <a:extLst>
                    <a:ext uri="{A12FA001-AC4F-418D-AE19-62706E023703}">
                      <ahyp:hlinkClr val="tx"/>
                    </a:ext>
                  </a:extLst>
                </a:hlinkClick>
              </a:rPr>
              <a:t>01-Stu_QuickCheckup/quick_check_up.py</a:t>
            </a:r>
            <a:r>
              <a:rPr lang="en" sz="1200">
                <a:solidFill>
                  <a:srgbClr val="24292E"/>
                </a:solidFill>
                <a:highlight>
                  <a:srgbClr val="FFFFFF"/>
                </a:highlight>
              </a:rPr>
              <a:t> within the terminal so that students can see what they are making before slacking out the starter file and instructions.</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737a23a26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737a23a26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a:t>
            </a:r>
            <a:endParaRPr b="1">
              <a:solidFill>
                <a:schemeClr val="dk1"/>
              </a:solidFill>
            </a:endParaRPr>
          </a:p>
          <a:p>
            <a:pPr indent="0" lvl="0" marL="0" rtl="0" algn="l">
              <a:lnSpc>
                <a:spcPct val="150000"/>
              </a:lnSpc>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SzPts val="1200"/>
              <a:buChar char="●"/>
            </a:pPr>
            <a:r>
              <a:rPr lang="en" sz="1200">
                <a:solidFill>
                  <a:srgbClr val="24292E"/>
                </a:solidFill>
                <a:highlight>
                  <a:srgbClr val="FFFFFF"/>
                </a:highlight>
              </a:rPr>
              <a:t>Run </a:t>
            </a:r>
            <a:r>
              <a:rPr lang="en" sz="1200">
                <a:solidFill>
                  <a:srgbClr val="0366D6"/>
                </a:solidFill>
                <a:highlight>
                  <a:srgbClr val="FFFFFF"/>
                </a:highlight>
                <a:uFill>
                  <a:noFill/>
                </a:uFill>
                <a:hlinkClick r:id="rId2">
                  <a:extLst>
                    <a:ext uri="{A12FA001-AC4F-418D-AE19-62706E023703}">
                      <ahyp:hlinkClr val="tx"/>
                    </a:ext>
                  </a:extLst>
                </a:hlinkClick>
              </a:rPr>
              <a:t>01-Stu_QuickCheckup/quick_check_up.py</a:t>
            </a:r>
            <a:r>
              <a:rPr lang="en" sz="1200">
                <a:solidFill>
                  <a:srgbClr val="24292E"/>
                </a:solidFill>
                <a:highlight>
                  <a:srgbClr val="FFFFFF"/>
                </a:highlight>
              </a:rPr>
              <a:t> within the terminal so that students can see what they are making before slacking out the starter file and instructions.</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3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2.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5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9.png"/><Relationship Id="rId3" Type="http://schemas.openxmlformats.org/officeDocument/2006/relationships/image" Target="../media/image12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2022 edX Boot Camps LLC. Confidential and Proprietary. All Rights Reserved.</a:t>
            </a:r>
            <a:r>
              <a:rPr lang="en" sz="600">
                <a:solidFill>
                  <a:schemeClr val="dk1"/>
                </a:solidFill>
              </a:rPr>
              <a:t> </a:t>
            </a:r>
            <a:endParaRPr sz="6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60" name="Shape 60"/>
        <p:cNvGrpSpPr/>
        <p:nvPr/>
      </p:nvGrpSpPr>
      <p:grpSpPr>
        <a:xfrm>
          <a:off x="0" y="0"/>
          <a:ext cx="0" cy="0"/>
          <a:chOff x="0" y="0"/>
          <a:chExt cx="0" cy="0"/>
        </a:xfrm>
      </p:grpSpPr>
      <p:sp>
        <p:nvSpPr>
          <p:cNvPr id="61" name="Google Shape;61;p1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64" name="Google Shape;64;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 name="Google Shape;65;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 name="Google Shape;67;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8" name="Google Shape;68;p1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 name="Google Shape;69;p1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3" name="Google Shape;73;p1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4" name="Google Shape;74;p1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75" name="Google Shape;75;p1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76" name="Google Shape;76;p14"/>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77" name="Google Shape;77;p14"/>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78" name="Google Shape;78;p14"/>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1" name="Google Shape;81;p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83" name="Google Shape;83;p1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86" name="Google Shape;86;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88" name="Google Shape;88;p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9" name="Google Shape;89;p1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90" name="Shape 90"/>
        <p:cNvGrpSpPr/>
        <p:nvPr/>
      </p:nvGrpSpPr>
      <p:grpSpPr>
        <a:xfrm>
          <a:off x="0" y="0"/>
          <a:ext cx="0" cy="0"/>
          <a:chOff x="0" y="0"/>
          <a:chExt cx="0" cy="0"/>
        </a:xfrm>
      </p:grpSpPr>
      <p:sp>
        <p:nvSpPr>
          <p:cNvPr id="91" name="Google Shape;91;p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93" name="Google Shape;93;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 name="Google Shape;95;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 name="Google Shape;96;p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7" name="Google Shape;97;p1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2" name="Google Shape;102;p17"/>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3" name="Google Shape;103;p17"/>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04" name="Shape 104"/>
        <p:cNvGrpSpPr/>
        <p:nvPr/>
      </p:nvGrpSpPr>
      <p:grpSpPr>
        <a:xfrm>
          <a:off x="0" y="0"/>
          <a:ext cx="0" cy="0"/>
          <a:chOff x="0" y="0"/>
          <a:chExt cx="0" cy="0"/>
        </a:xfrm>
      </p:grpSpPr>
      <p:pic>
        <p:nvPicPr>
          <p:cNvPr id="105" name="Google Shape;105;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6" name="Google Shape;106;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8"/>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 name="Google Shape;110;p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11" name="Google Shape;111;p18"/>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2" name="Google Shape;112;p1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13" name="Shape 113"/>
        <p:cNvGrpSpPr/>
        <p:nvPr/>
      </p:nvGrpSpPr>
      <p:grpSpPr>
        <a:xfrm>
          <a:off x="0" y="0"/>
          <a:ext cx="0" cy="0"/>
          <a:chOff x="0" y="0"/>
          <a:chExt cx="0" cy="0"/>
        </a:xfrm>
      </p:grpSpPr>
      <p:pic>
        <p:nvPicPr>
          <p:cNvPr id="114" name="Google Shape;114;p1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15" name="Google Shape;115;p19"/>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16" name="Google Shape;116;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17" name="Shape 117"/>
        <p:cNvGrpSpPr/>
        <p:nvPr/>
      </p:nvGrpSpPr>
      <p:grpSpPr>
        <a:xfrm>
          <a:off x="0" y="0"/>
          <a:ext cx="0" cy="0"/>
          <a:chOff x="0" y="0"/>
          <a:chExt cx="0" cy="0"/>
        </a:xfrm>
      </p:grpSpPr>
      <p:pic>
        <p:nvPicPr>
          <p:cNvPr id="118" name="Google Shape;118;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9" name="Google Shape;119;p20"/>
          <p:cNvSpPr txBox="1"/>
          <p:nvPr>
            <p:ph type="title"/>
          </p:nvPr>
        </p:nvSpPr>
        <p:spPr>
          <a:xfrm>
            <a:off x="2544050" y="1545675"/>
            <a:ext cx="5770200" cy="2430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0" name="Google Shape;120;p2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1" name="Google Shape;121;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 name="Google Shape;125;p2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2">
    <p:spTree>
      <p:nvGrpSpPr>
        <p:cNvPr id="128" name="Shape 128"/>
        <p:cNvGrpSpPr/>
        <p:nvPr/>
      </p:nvGrpSpPr>
      <p:grpSpPr>
        <a:xfrm>
          <a:off x="0" y="0"/>
          <a:ext cx="0" cy="0"/>
          <a:chOff x="0" y="0"/>
          <a:chExt cx="0" cy="0"/>
        </a:xfrm>
      </p:grpSpPr>
      <p:pic>
        <p:nvPicPr>
          <p:cNvPr id="129" name="Google Shape;129;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2"/>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1" name="Google Shape;13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5" name="Shape 135"/>
        <p:cNvGrpSpPr/>
        <p:nvPr/>
      </p:nvGrpSpPr>
      <p:grpSpPr>
        <a:xfrm>
          <a:off x="0" y="0"/>
          <a:ext cx="0" cy="0"/>
          <a:chOff x="0" y="0"/>
          <a:chExt cx="0" cy="0"/>
        </a:xfrm>
      </p:grpSpPr>
      <p:pic>
        <p:nvPicPr>
          <p:cNvPr id="136" name="Google Shape;136;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7" name="Google Shape;137;p2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
        <p:nvSpPr>
          <p:cNvPr id="139" name="Google Shape;139;p2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40" name="Google Shape;140;p2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41" name="Google Shape;141;p2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2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44" name="Google Shape;144;p2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47" name="Google Shape;147;p2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49" name="Google Shape;149;p2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0" name="Google Shape;150;p2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 name="Google Shape;151;p2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2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3" name="Google Shape;153;p2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54" name="Google Shape;154;p2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7" name="Google Shape;157;p2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59" name="Google Shape;159;p2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0" name="Google Shape;160;p2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2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2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3" name="Google Shape;163;p2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64" name="Google Shape;164;p2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7" name="Google Shape;167;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69" name="Google Shape;169;p2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70" name="Google Shape;170;p2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71" name="Google Shape;171;p2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2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74" name="Google Shape;174;p2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75" name="Shape 175"/>
        <p:cNvGrpSpPr/>
        <p:nvPr/>
      </p:nvGrpSpPr>
      <p:grpSpPr>
        <a:xfrm>
          <a:off x="0" y="0"/>
          <a:ext cx="0" cy="0"/>
          <a:chOff x="0" y="0"/>
          <a:chExt cx="0" cy="0"/>
        </a:xfrm>
      </p:grpSpPr>
      <p:pic>
        <p:nvPicPr>
          <p:cNvPr id="176" name="Google Shape;176;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77" name="Google Shape;177;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79" name="Google Shape;179;p2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80" name="Google Shape;180;p2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 name="Google Shape;182;p2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3" name="Google Shape;183;p2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184" name="Google Shape;184;p28"/>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87" name="Google Shape;187;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89" name="Google Shape;189;p2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90" name="Google Shape;190;p2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 name="Google Shape;191;p2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2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93" name="Google Shape;193;p2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pic>
        <p:nvPicPr>
          <p:cNvPr id="194" name="Google Shape;194;p2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195" name="Shape 195"/>
        <p:cNvGrpSpPr/>
        <p:nvPr/>
      </p:nvGrpSpPr>
      <p:grpSpPr>
        <a:xfrm>
          <a:off x="0" y="0"/>
          <a:ext cx="0" cy="0"/>
          <a:chOff x="0" y="0"/>
          <a:chExt cx="0" cy="0"/>
        </a:xfrm>
      </p:grpSpPr>
      <p:pic>
        <p:nvPicPr>
          <p:cNvPr id="196" name="Google Shape;196;p30"/>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197" name="Google Shape;197;p30"/>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198" name="Google Shape;198;p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30"/>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0" name="Google Shape;200;p3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01" name="Google Shape;201;p30"/>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202" name="Google Shape;202;p3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203" name="Google Shape;203;p30"/>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30"/>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205" name="Shape 205"/>
        <p:cNvGrpSpPr/>
        <p:nvPr/>
      </p:nvGrpSpPr>
      <p:grpSpPr>
        <a:xfrm>
          <a:off x="0" y="0"/>
          <a:ext cx="0" cy="0"/>
          <a:chOff x="0" y="0"/>
          <a:chExt cx="0" cy="0"/>
        </a:xfrm>
      </p:grpSpPr>
      <p:pic>
        <p:nvPicPr>
          <p:cNvPr id="206" name="Google Shape;206;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 name="Google Shape;207;p3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 name="Google Shape;208;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9" name="Google Shape;20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 name="Google Shape;212;p3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3" name="Google Shape;21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4" name="Google Shape;214;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15" name="Shape 215"/>
        <p:cNvGrpSpPr/>
        <p:nvPr/>
      </p:nvGrpSpPr>
      <p:grpSpPr>
        <a:xfrm>
          <a:off x="0" y="0"/>
          <a:ext cx="0" cy="0"/>
          <a:chOff x="0" y="0"/>
          <a:chExt cx="0" cy="0"/>
        </a:xfrm>
      </p:grpSpPr>
      <p:sp>
        <p:nvSpPr>
          <p:cNvPr id="216" name="Google Shape;216;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 name="Google Shape;217;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 name="Google Shape;218;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9" name="Google Shape;219;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0" name="Google Shape;220;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1" name="Google Shape;221;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3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223" name="Shape 223"/>
        <p:cNvGrpSpPr/>
        <p:nvPr/>
      </p:nvGrpSpPr>
      <p:grpSpPr>
        <a:xfrm>
          <a:off x="0" y="0"/>
          <a:ext cx="0" cy="0"/>
          <a:chOff x="0" y="0"/>
          <a:chExt cx="0" cy="0"/>
        </a:xfrm>
      </p:grpSpPr>
      <p:pic>
        <p:nvPicPr>
          <p:cNvPr id="224" name="Google Shape;224;p34"/>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25" name="Google Shape;225;p34"/>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4"/>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27" name="Google Shape;227;p3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 name="Google Shape;228;p3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 name="Google Shape;22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0" name="Google Shape;23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31" name="Google Shape;231;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233" name="Shape 233"/>
        <p:cNvGrpSpPr/>
        <p:nvPr/>
      </p:nvGrpSpPr>
      <p:grpSpPr>
        <a:xfrm>
          <a:off x="0" y="0"/>
          <a:ext cx="0" cy="0"/>
          <a:chOff x="0" y="0"/>
          <a:chExt cx="0" cy="0"/>
        </a:xfrm>
      </p:grpSpPr>
      <p:pic>
        <p:nvPicPr>
          <p:cNvPr id="234" name="Google Shape;234;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5" name="Google Shape;235;p3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6" name="Google Shape;236;p35"/>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37" name="Google Shape;237;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239" name="Shape 239"/>
        <p:cNvGrpSpPr/>
        <p:nvPr/>
      </p:nvGrpSpPr>
      <p:grpSpPr>
        <a:xfrm>
          <a:off x="0" y="0"/>
          <a:ext cx="0" cy="0"/>
          <a:chOff x="0" y="0"/>
          <a:chExt cx="0" cy="0"/>
        </a:xfrm>
      </p:grpSpPr>
      <p:pic>
        <p:nvPicPr>
          <p:cNvPr id="240" name="Google Shape;240;p3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41" name="Google Shape;241;p3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4" name="Google Shape;244;p3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45" name="Google Shape;245;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6" name="Google Shape;246;p3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47" name="Google Shape;247;p3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248" name="Shape 248"/>
        <p:cNvGrpSpPr/>
        <p:nvPr/>
      </p:nvGrpSpPr>
      <p:grpSpPr>
        <a:xfrm>
          <a:off x="0" y="0"/>
          <a:ext cx="0" cy="0"/>
          <a:chOff x="0" y="0"/>
          <a:chExt cx="0" cy="0"/>
        </a:xfrm>
      </p:grpSpPr>
      <p:pic>
        <p:nvPicPr>
          <p:cNvPr id="249" name="Google Shape;249;p3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0" name="Google Shape;250;p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52" name="Google Shape;252;p3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55" name="Google Shape;25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57" name="Google Shape;257;p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259" name="Shape 259"/>
        <p:cNvGrpSpPr/>
        <p:nvPr/>
      </p:nvGrpSpPr>
      <p:grpSpPr>
        <a:xfrm>
          <a:off x="0" y="0"/>
          <a:ext cx="0" cy="0"/>
          <a:chOff x="0" y="0"/>
          <a:chExt cx="0" cy="0"/>
        </a:xfrm>
      </p:grpSpPr>
      <p:pic>
        <p:nvPicPr>
          <p:cNvPr id="260" name="Google Shape;260;p3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61" name="Google Shape;261;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2" name="Google Shape;262;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3" name="Google Shape;263;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3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66" name="Google Shape;266;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3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 name="Google Shape;268;p3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71" name="Google Shape;271;p3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73" name="Google Shape;273;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74" name="Google Shape;274;p3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3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77" name="Google Shape;277;p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8" name="Google Shape;278;p3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279" name="Shape 279"/>
        <p:cNvGrpSpPr/>
        <p:nvPr/>
      </p:nvGrpSpPr>
      <p:grpSpPr>
        <a:xfrm>
          <a:off x="0" y="0"/>
          <a:ext cx="0" cy="0"/>
          <a:chOff x="0" y="0"/>
          <a:chExt cx="0" cy="0"/>
        </a:xfrm>
      </p:grpSpPr>
      <p:sp>
        <p:nvSpPr>
          <p:cNvPr id="280" name="Google Shape;280;p4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2" name="Google Shape;28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3" name="Google Shape;283;p4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84" name="Google Shape;284;p4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4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 name="Google Shape;286;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7" name="Google Shape;287;p4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8" name="Google Shape;288;p4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289" name="Shape 289"/>
        <p:cNvGrpSpPr/>
        <p:nvPr/>
      </p:nvGrpSpPr>
      <p:grpSpPr>
        <a:xfrm>
          <a:off x="0" y="0"/>
          <a:ext cx="0" cy="0"/>
          <a:chOff x="0" y="0"/>
          <a:chExt cx="0" cy="0"/>
        </a:xfrm>
      </p:grpSpPr>
      <p:pic>
        <p:nvPicPr>
          <p:cNvPr id="290" name="Google Shape;290;p4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91" name="Google Shape;291;p4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41"/>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93" name="Google Shape;293;p4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95" name="Google Shape;295;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4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 name="Google Shape;297;p4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98" name="Google Shape;298;p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4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300" name="Shape 300"/>
        <p:cNvGrpSpPr/>
        <p:nvPr/>
      </p:nvGrpSpPr>
      <p:grpSpPr>
        <a:xfrm>
          <a:off x="0" y="0"/>
          <a:ext cx="0" cy="0"/>
          <a:chOff x="0" y="0"/>
          <a:chExt cx="0" cy="0"/>
        </a:xfrm>
      </p:grpSpPr>
      <p:sp>
        <p:nvSpPr>
          <p:cNvPr id="301" name="Google Shape;301;p4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02" name="Google Shape;30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3" name="Google Shape;30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04" name="Google Shape;304;p42"/>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305" name="Google Shape;30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4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7" name="Google Shape;30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8" name="Google Shape;308;p4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4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310" name="Shape 310"/>
        <p:cNvGrpSpPr/>
        <p:nvPr/>
      </p:nvGrpSpPr>
      <p:grpSpPr>
        <a:xfrm>
          <a:off x="0" y="0"/>
          <a:ext cx="0" cy="0"/>
          <a:chOff x="0" y="0"/>
          <a:chExt cx="0" cy="0"/>
        </a:xfrm>
      </p:grpSpPr>
      <p:sp>
        <p:nvSpPr>
          <p:cNvPr id="311" name="Google Shape;311;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4" name="Google Shape;314;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5" name="Google Shape;315;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6" name="Google Shape;316;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7" name="Google Shape;317;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8" name="Google Shape;318;p43"/>
          <p:cNvGrpSpPr/>
          <p:nvPr/>
        </p:nvGrpSpPr>
        <p:grpSpPr>
          <a:xfrm>
            <a:off x="457200" y="1378813"/>
            <a:ext cx="776889" cy="621300"/>
            <a:chOff x="457200" y="1378813"/>
            <a:chExt cx="776889" cy="621300"/>
          </a:xfrm>
        </p:grpSpPr>
        <p:sp>
          <p:nvSpPr>
            <p:cNvPr id="319" name="Google Shape;319;p4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0" name="Google Shape;320;p4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43"/>
          <p:cNvGrpSpPr/>
          <p:nvPr/>
        </p:nvGrpSpPr>
        <p:grpSpPr>
          <a:xfrm>
            <a:off x="457200" y="2228725"/>
            <a:ext cx="776889" cy="621300"/>
            <a:chOff x="457200" y="1378813"/>
            <a:chExt cx="776889" cy="621300"/>
          </a:xfrm>
        </p:grpSpPr>
        <p:sp>
          <p:nvSpPr>
            <p:cNvPr id="322" name="Google Shape;322;p4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3" name="Google Shape;323;p4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43"/>
          <p:cNvGrpSpPr/>
          <p:nvPr/>
        </p:nvGrpSpPr>
        <p:grpSpPr>
          <a:xfrm>
            <a:off x="457200" y="3073850"/>
            <a:ext cx="776889" cy="621300"/>
            <a:chOff x="457200" y="1378813"/>
            <a:chExt cx="776889" cy="621300"/>
          </a:xfrm>
        </p:grpSpPr>
        <p:sp>
          <p:nvSpPr>
            <p:cNvPr id="325" name="Google Shape;325;p4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6" name="Google Shape;326;p4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43"/>
          <p:cNvGrpSpPr/>
          <p:nvPr/>
        </p:nvGrpSpPr>
        <p:grpSpPr>
          <a:xfrm>
            <a:off x="457200" y="3923750"/>
            <a:ext cx="776889" cy="621300"/>
            <a:chOff x="457200" y="1378813"/>
            <a:chExt cx="776889" cy="621300"/>
          </a:xfrm>
        </p:grpSpPr>
        <p:sp>
          <p:nvSpPr>
            <p:cNvPr id="328" name="Google Shape;328;p4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4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43"/>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4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4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337" name="Shape 337"/>
        <p:cNvGrpSpPr/>
        <p:nvPr/>
      </p:nvGrpSpPr>
      <p:grpSpPr>
        <a:xfrm>
          <a:off x="0" y="0"/>
          <a:ext cx="0" cy="0"/>
          <a:chOff x="0" y="0"/>
          <a:chExt cx="0" cy="0"/>
        </a:xfrm>
      </p:grpSpPr>
      <p:sp>
        <p:nvSpPr>
          <p:cNvPr id="338" name="Google Shape;338;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1" name="Google Shape;341;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2" name="Google Shape;342;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3" name="Google Shape;343;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4" name="Google Shape;344;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5" name="Google Shape;345;p44"/>
          <p:cNvGrpSpPr/>
          <p:nvPr/>
        </p:nvGrpSpPr>
        <p:grpSpPr>
          <a:xfrm>
            <a:off x="457200" y="1300225"/>
            <a:ext cx="776889" cy="621300"/>
            <a:chOff x="457200" y="1378813"/>
            <a:chExt cx="776889" cy="621300"/>
          </a:xfrm>
        </p:grpSpPr>
        <p:sp>
          <p:nvSpPr>
            <p:cNvPr id="346" name="Google Shape;346;p4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7" name="Google Shape;347;p4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44"/>
          <p:cNvGrpSpPr/>
          <p:nvPr/>
        </p:nvGrpSpPr>
        <p:grpSpPr>
          <a:xfrm>
            <a:off x="457200" y="2000125"/>
            <a:ext cx="776889" cy="621300"/>
            <a:chOff x="457200" y="1378813"/>
            <a:chExt cx="776889" cy="621300"/>
          </a:xfrm>
        </p:grpSpPr>
        <p:sp>
          <p:nvSpPr>
            <p:cNvPr id="349" name="Google Shape;349;p4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0" name="Google Shape;350;p4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44"/>
          <p:cNvGrpSpPr/>
          <p:nvPr/>
        </p:nvGrpSpPr>
        <p:grpSpPr>
          <a:xfrm>
            <a:off x="457200" y="2692850"/>
            <a:ext cx="776889" cy="621300"/>
            <a:chOff x="457200" y="1378813"/>
            <a:chExt cx="776889" cy="621300"/>
          </a:xfrm>
        </p:grpSpPr>
        <p:sp>
          <p:nvSpPr>
            <p:cNvPr id="352" name="Google Shape;352;p4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3" name="Google Shape;353;p4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4"/>
          <p:cNvGrpSpPr/>
          <p:nvPr/>
        </p:nvGrpSpPr>
        <p:grpSpPr>
          <a:xfrm>
            <a:off x="457200" y="3390350"/>
            <a:ext cx="776889" cy="621300"/>
            <a:chOff x="457200" y="1378813"/>
            <a:chExt cx="776889" cy="621300"/>
          </a:xfrm>
        </p:grpSpPr>
        <p:sp>
          <p:nvSpPr>
            <p:cNvPr id="355" name="Google Shape;355;p4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6" name="Google Shape;356;p4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4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 name="Google Shape;362;p4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4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4" name="Google Shape;364;p44"/>
          <p:cNvGrpSpPr/>
          <p:nvPr/>
        </p:nvGrpSpPr>
        <p:grpSpPr>
          <a:xfrm>
            <a:off x="469500" y="4083075"/>
            <a:ext cx="776889" cy="621300"/>
            <a:chOff x="457200" y="1378813"/>
            <a:chExt cx="776889" cy="621300"/>
          </a:xfrm>
        </p:grpSpPr>
        <p:sp>
          <p:nvSpPr>
            <p:cNvPr id="365" name="Google Shape;365;p4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66" name="Google Shape;366;p4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369" name="Shape 369"/>
        <p:cNvGrpSpPr/>
        <p:nvPr/>
      </p:nvGrpSpPr>
      <p:grpSpPr>
        <a:xfrm>
          <a:off x="0" y="0"/>
          <a:ext cx="0" cy="0"/>
          <a:chOff x="0" y="0"/>
          <a:chExt cx="0" cy="0"/>
        </a:xfrm>
      </p:grpSpPr>
      <p:sp>
        <p:nvSpPr>
          <p:cNvPr id="370" name="Google Shape;370;p4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 name="Google Shape;37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4" name="Google Shape;37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5" name="Google Shape;37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6" name="Google Shape;376;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7" name="Google Shape;377;p45"/>
          <p:cNvGrpSpPr/>
          <p:nvPr/>
        </p:nvGrpSpPr>
        <p:grpSpPr>
          <a:xfrm>
            <a:off x="457200" y="1237825"/>
            <a:ext cx="776900" cy="486300"/>
            <a:chOff x="457200" y="1466425"/>
            <a:chExt cx="776900" cy="486300"/>
          </a:xfrm>
        </p:grpSpPr>
        <p:sp>
          <p:nvSpPr>
            <p:cNvPr id="378" name="Google Shape;37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9" name="Google Shape;37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4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4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45"/>
          <p:cNvGrpSpPr/>
          <p:nvPr/>
        </p:nvGrpSpPr>
        <p:grpSpPr>
          <a:xfrm>
            <a:off x="457200" y="1828900"/>
            <a:ext cx="776900" cy="486300"/>
            <a:chOff x="457200" y="1466425"/>
            <a:chExt cx="776900" cy="486300"/>
          </a:xfrm>
        </p:grpSpPr>
        <p:sp>
          <p:nvSpPr>
            <p:cNvPr id="383" name="Google Shape;38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4" name="Google Shape;38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4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5"/>
          <p:cNvGrpSpPr/>
          <p:nvPr/>
        </p:nvGrpSpPr>
        <p:grpSpPr>
          <a:xfrm>
            <a:off x="457200" y="2419975"/>
            <a:ext cx="776900" cy="486300"/>
            <a:chOff x="457200" y="1466425"/>
            <a:chExt cx="776900" cy="486300"/>
          </a:xfrm>
        </p:grpSpPr>
        <p:sp>
          <p:nvSpPr>
            <p:cNvPr id="387" name="Google Shape;387;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8" name="Google Shape;388;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45"/>
          <p:cNvGrpSpPr/>
          <p:nvPr/>
        </p:nvGrpSpPr>
        <p:grpSpPr>
          <a:xfrm>
            <a:off x="457200" y="3011050"/>
            <a:ext cx="776900" cy="486300"/>
            <a:chOff x="457200" y="1466425"/>
            <a:chExt cx="776900" cy="486300"/>
          </a:xfrm>
        </p:grpSpPr>
        <p:sp>
          <p:nvSpPr>
            <p:cNvPr id="391" name="Google Shape;391;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92" name="Google Shape;392;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4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45"/>
          <p:cNvGrpSpPr/>
          <p:nvPr/>
        </p:nvGrpSpPr>
        <p:grpSpPr>
          <a:xfrm>
            <a:off x="457200" y="3602137"/>
            <a:ext cx="776900" cy="486300"/>
            <a:chOff x="457200" y="1466425"/>
            <a:chExt cx="776900" cy="486300"/>
          </a:xfrm>
        </p:grpSpPr>
        <p:sp>
          <p:nvSpPr>
            <p:cNvPr id="395" name="Google Shape;395;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96" name="Google Shape;396;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4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45"/>
          <p:cNvGrpSpPr/>
          <p:nvPr/>
        </p:nvGrpSpPr>
        <p:grpSpPr>
          <a:xfrm>
            <a:off x="457200" y="4193262"/>
            <a:ext cx="776900" cy="486300"/>
            <a:chOff x="457200" y="1466425"/>
            <a:chExt cx="776900" cy="486300"/>
          </a:xfrm>
        </p:grpSpPr>
        <p:sp>
          <p:nvSpPr>
            <p:cNvPr id="399" name="Google Shape;399;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400" name="Google Shape;400;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4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4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4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4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406" name="Shape 406"/>
        <p:cNvGrpSpPr/>
        <p:nvPr/>
      </p:nvGrpSpPr>
      <p:grpSpPr>
        <a:xfrm>
          <a:off x="0" y="0"/>
          <a:ext cx="0" cy="0"/>
          <a:chOff x="0" y="0"/>
          <a:chExt cx="0" cy="0"/>
        </a:xfrm>
      </p:grpSpPr>
      <p:sp>
        <p:nvSpPr>
          <p:cNvPr id="407" name="Google Shape;407;p4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0" name="Google Shape;410;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1" name="Google Shape;411;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2" name="Google Shape;412;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3" name="Google Shape;413;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4" name="Google Shape;414;p46"/>
          <p:cNvGrpSpPr/>
          <p:nvPr/>
        </p:nvGrpSpPr>
        <p:grpSpPr>
          <a:xfrm>
            <a:off x="457200" y="1237825"/>
            <a:ext cx="776900" cy="486300"/>
            <a:chOff x="457200" y="1466425"/>
            <a:chExt cx="776900" cy="486300"/>
          </a:xfrm>
        </p:grpSpPr>
        <p:sp>
          <p:nvSpPr>
            <p:cNvPr id="415" name="Google Shape;415;p4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416" name="Google Shape;416;p4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4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4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46"/>
          <p:cNvGrpSpPr/>
          <p:nvPr/>
        </p:nvGrpSpPr>
        <p:grpSpPr>
          <a:xfrm>
            <a:off x="457200" y="1828900"/>
            <a:ext cx="776900" cy="486300"/>
            <a:chOff x="457200" y="1466425"/>
            <a:chExt cx="776900" cy="486300"/>
          </a:xfrm>
        </p:grpSpPr>
        <p:sp>
          <p:nvSpPr>
            <p:cNvPr id="420" name="Google Shape;420;p4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421" name="Google Shape;421;p4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4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46"/>
          <p:cNvGrpSpPr/>
          <p:nvPr/>
        </p:nvGrpSpPr>
        <p:grpSpPr>
          <a:xfrm>
            <a:off x="457200" y="2419975"/>
            <a:ext cx="776900" cy="486300"/>
            <a:chOff x="457200" y="1466425"/>
            <a:chExt cx="776900" cy="486300"/>
          </a:xfrm>
        </p:grpSpPr>
        <p:sp>
          <p:nvSpPr>
            <p:cNvPr id="424" name="Google Shape;424;p4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25" name="Google Shape;425;p4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4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46"/>
          <p:cNvGrpSpPr/>
          <p:nvPr/>
        </p:nvGrpSpPr>
        <p:grpSpPr>
          <a:xfrm>
            <a:off x="457200" y="3011050"/>
            <a:ext cx="776900" cy="486300"/>
            <a:chOff x="457200" y="1466425"/>
            <a:chExt cx="776900" cy="486300"/>
          </a:xfrm>
        </p:grpSpPr>
        <p:sp>
          <p:nvSpPr>
            <p:cNvPr id="428" name="Google Shape;428;p4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29" name="Google Shape;429;p4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4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46"/>
          <p:cNvGrpSpPr/>
          <p:nvPr/>
        </p:nvGrpSpPr>
        <p:grpSpPr>
          <a:xfrm>
            <a:off x="457200" y="3602137"/>
            <a:ext cx="776900" cy="486300"/>
            <a:chOff x="457200" y="1466425"/>
            <a:chExt cx="776900" cy="486300"/>
          </a:xfrm>
        </p:grpSpPr>
        <p:sp>
          <p:nvSpPr>
            <p:cNvPr id="432" name="Google Shape;432;p4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433" name="Google Shape;433;p4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4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6"/>
          <p:cNvGrpSpPr/>
          <p:nvPr/>
        </p:nvGrpSpPr>
        <p:grpSpPr>
          <a:xfrm>
            <a:off x="457200" y="4193262"/>
            <a:ext cx="776900" cy="486300"/>
            <a:chOff x="457200" y="1466425"/>
            <a:chExt cx="776900" cy="486300"/>
          </a:xfrm>
        </p:grpSpPr>
        <p:sp>
          <p:nvSpPr>
            <p:cNvPr id="436" name="Google Shape;436;p4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437" name="Google Shape;437;p4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4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 name="Google Shape;441;p4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4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443" name="Shape 443"/>
        <p:cNvGrpSpPr/>
        <p:nvPr/>
      </p:nvGrpSpPr>
      <p:grpSpPr>
        <a:xfrm>
          <a:off x="0" y="0"/>
          <a:ext cx="0" cy="0"/>
          <a:chOff x="0" y="0"/>
          <a:chExt cx="0" cy="0"/>
        </a:xfrm>
      </p:grpSpPr>
      <p:sp>
        <p:nvSpPr>
          <p:cNvPr id="444" name="Google Shape;444;p4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1" name="Google Shape;451;p47"/>
          <p:cNvGrpSpPr/>
          <p:nvPr/>
        </p:nvGrpSpPr>
        <p:grpSpPr>
          <a:xfrm>
            <a:off x="457222" y="1149803"/>
            <a:ext cx="713194" cy="446423"/>
            <a:chOff x="457200" y="1466425"/>
            <a:chExt cx="776900" cy="486300"/>
          </a:xfrm>
        </p:grpSpPr>
        <p:sp>
          <p:nvSpPr>
            <p:cNvPr id="452" name="Google Shape;452;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53" name="Google Shape;453;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4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4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47"/>
          <p:cNvGrpSpPr/>
          <p:nvPr/>
        </p:nvGrpSpPr>
        <p:grpSpPr>
          <a:xfrm>
            <a:off x="457222" y="1672428"/>
            <a:ext cx="713194" cy="446423"/>
            <a:chOff x="457200" y="1466425"/>
            <a:chExt cx="776900" cy="486300"/>
          </a:xfrm>
        </p:grpSpPr>
        <p:sp>
          <p:nvSpPr>
            <p:cNvPr id="457" name="Google Shape;457;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58" name="Google Shape;458;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4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4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47"/>
          <p:cNvGrpSpPr/>
          <p:nvPr/>
        </p:nvGrpSpPr>
        <p:grpSpPr>
          <a:xfrm>
            <a:off x="457197" y="2195578"/>
            <a:ext cx="713194" cy="446423"/>
            <a:chOff x="457200" y="1466425"/>
            <a:chExt cx="776900" cy="486300"/>
          </a:xfrm>
        </p:grpSpPr>
        <p:sp>
          <p:nvSpPr>
            <p:cNvPr id="462" name="Google Shape;462;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63" name="Google Shape;463;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4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4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47"/>
          <p:cNvGrpSpPr/>
          <p:nvPr/>
        </p:nvGrpSpPr>
        <p:grpSpPr>
          <a:xfrm>
            <a:off x="457197" y="2718203"/>
            <a:ext cx="713194" cy="446423"/>
            <a:chOff x="457200" y="1466425"/>
            <a:chExt cx="776900" cy="486300"/>
          </a:xfrm>
        </p:grpSpPr>
        <p:sp>
          <p:nvSpPr>
            <p:cNvPr id="467" name="Google Shape;467;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68" name="Google Shape;468;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4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4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47"/>
          <p:cNvGrpSpPr/>
          <p:nvPr/>
        </p:nvGrpSpPr>
        <p:grpSpPr>
          <a:xfrm>
            <a:off x="457222" y="3240828"/>
            <a:ext cx="713194" cy="446423"/>
            <a:chOff x="457200" y="1466425"/>
            <a:chExt cx="776900" cy="486300"/>
          </a:xfrm>
        </p:grpSpPr>
        <p:sp>
          <p:nvSpPr>
            <p:cNvPr id="472" name="Google Shape;472;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73" name="Google Shape;473;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4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4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47"/>
          <p:cNvGrpSpPr/>
          <p:nvPr/>
        </p:nvGrpSpPr>
        <p:grpSpPr>
          <a:xfrm>
            <a:off x="457222" y="3763453"/>
            <a:ext cx="713194" cy="446423"/>
            <a:chOff x="457200" y="1466425"/>
            <a:chExt cx="776900" cy="486300"/>
          </a:xfrm>
        </p:grpSpPr>
        <p:sp>
          <p:nvSpPr>
            <p:cNvPr id="477" name="Google Shape;477;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78" name="Google Shape;478;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4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4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47"/>
          <p:cNvGrpSpPr/>
          <p:nvPr/>
        </p:nvGrpSpPr>
        <p:grpSpPr>
          <a:xfrm>
            <a:off x="457222" y="4311603"/>
            <a:ext cx="713194" cy="446423"/>
            <a:chOff x="457200" y="1466425"/>
            <a:chExt cx="776900" cy="486300"/>
          </a:xfrm>
        </p:grpSpPr>
        <p:sp>
          <p:nvSpPr>
            <p:cNvPr id="482" name="Google Shape;482;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83" name="Google Shape;483;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4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485" name="Shape 485"/>
        <p:cNvGrpSpPr/>
        <p:nvPr/>
      </p:nvGrpSpPr>
      <p:grpSpPr>
        <a:xfrm>
          <a:off x="0" y="0"/>
          <a:ext cx="0" cy="0"/>
          <a:chOff x="0" y="0"/>
          <a:chExt cx="0" cy="0"/>
        </a:xfrm>
      </p:grpSpPr>
      <p:sp>
        <p:nvSpPr>
          <p:cNvPr id="486" name="Google Shape;486;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48"/>
          <p:cNvGrpSpPr/>
          <p:nvPr/>
        </p:nvGrpSpPr>
        <p:grpSpPr>
          <a:xfrm>
            <a:off x="457427" y="3873038"/>
            <a:ext cx="602564" cy="377174"/>
            <a:chOff x="457200" y="1466425"/>
            <a:chExt cx="776900" cy="486300"/>
          </a:xfrm>
        </p:grpSpPr>
        <p:sp>
          <p:nvSpPr>
            <p:cNvPr id="494" name="Google Shape;494;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95" name="Google Shape;495;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4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4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48"/>
          <p:cNvGrpSpPr/>
          <p:nvPr/>
        </p:nvGrpSpPr>
        <p:grpSpPr>
          <a:xfrm>
            <a:off x="457315" y="4311142"/>
            <a:ext cx="602564" cy="377174"/>
            <a:chOff x="457200" y="1466425"/>
            <a:chExt cx="776900" cy="486300"/>
          </a:xfrm>
        </p:grpSpPr>
        <p:sp>
          <p:nvSpPr>
            <p:cNvPr id="499" name="Google Shape;499;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00" name="Google Shape;500;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4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4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48"/>
          <p:cNvGrpSpPr/>
          <p:nvPr/>
        </p:nvGrpSpPr>
        <p:grpSpPr>
          <a:xfrm>
            <a:off x="457377" y="2996663"/>
            <a:ext cx="602564" cy="377174"/>
            <a:chOff x="457200" y="1466425"/>
            <a:chExt cx="776900" cy="486300"/>
          </a:xfrm>
        </p:grpSpPr>
        <p:sp>
          <p:nvSpPr>
            <p:cNvPr id="504" name="Google Shape;504;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05" name="Google Shape;505;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48"/>
          <p:cNvGrpSpPr/>
          <p:nvPr/>
        </p:nvGrpSpPr>
        <p:grpSpPr>
          <a:xfrm>
            <a:off x="457265" y="3434767"/>
            <a:ext cx="602564" cy="377174"/>
            <a:chOff x="457200" y="1466425"/>
            <a:chExt cx="776900" cy="486300"/>
          </a:xfrm>
        </p:grpSpPr>
        <p:sp>
          <p:nvSpPr>
            <p:cNvPr id="509" name="Google Shape;509;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10" name="Google Shape;510;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4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4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48"/>
          <p:cNvGrpSpPr/>
          <p:nvPr/>
        </p:nvGrpSpPr>
        <p:grpSpPr>
          <a:xfrm>
            <a:off x="457402" y="2135288"/>
            <a:ext cx="602564" cy="377174"/>
            <a:chOff x="457200" y="1466425"/>
            <a:chExt cx="776900" cy="486300"/>
          </a:xfrm>
        </p:grpSpPr>
        <p:sp>
          <p:nvSpPr>
            <p:cNvPr id="514" name="Google Shape;514;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15" name="Google Shape;515;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4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48"/>
          <p:cNvGrpSpPr/>
          <p:nvPr/>
        </p:nvGrpSpPr>
        <p:grpSpPr>
          <a:xfrm>
            <a:off x="457290" y="2573392"/>
            <a:ext cx="602564" cy="377174"/>
            <a:chOff x="457200" y="1466425"/>
            <a:chExt cx="776900" cy="486300"/>
          </a:xfrm>
        </p:grpSpPr>
        <p:sp>
          <p:nvSpPr>
            <p:cNvPr id="519" name="Google Shape;519;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20" name="Google Shape;520;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4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2" name="Google Shape;522;p4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48"/>
          <p:cNvGrpSpPr/>
          <p:nvPr/>
        </p:nvGrpSpPr>
        <p:grpSpPr>
          <a:xfrm>
            <a:off x="457352" y="1258913"/>
            <a:ext cx="602564" cy="377174"/>
            <a:chOff x="457200" y="1466425"/>
            <a:chExt cx="776900" cy="486300"/>
          </a:xfrm>
        </p:grpSpPr>
        <p:sp>
          <p:nvSpPr>
            <p:cNvPr id="524" name="Google Shape;524;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25" name="Google Shape;525;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4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48"/>
          <p:cNvGrpSpPr/>
          <p:nvPr/>
        </p:nvGrpSpPr>
        <p:grpSpPr>
          <a:xfrm>
            <a:off x="457240" y="1697017"/>
            <a:ext cx="602564" cy="377174"/>
            <a:chOff x="457200" y="1466425"/>
            <a:chExt cx="776900" cy="486300"/>
          </a:xfrm>
        </p:grpSpPr>
        <p:sp>
          <p:nvSpPr>
            <p:cNvPr id="529" name="Google Shape;529;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30" name="Google Shape;530;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4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532" name="Shape 532"/>
        <p:cNvGrpSpPr/>
        <p:nvPr/>
      </p:nvGrpSpPr>
      <p:grpSpPr>
        <a:xfrm>
          <a:off x="0" y="0"/>
          <a:ext cx="0" cy="0"/>
          <a:chOff x="0" y="0"/>
          <a:chExt cx="0" cy="0"/>
        </a:xfrm>
      </p:grpSpPr>
      <p:sp>
        <p:nvSpPr>
          <p:cNvPr id="533" name="Google Shape;533;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6" name="Google Shape;536;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7" name="Google Shape;537;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8" name="Google Shape;538;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4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49"/>
          <p:cNvGrpSpPr/>
          <p:nvPr/>
        </p:nvGrpSpPr>
        <p:grpSpPr>
          <a:xfrm>
            <a:off x="457427" y="3873038"/>
            <a:ext cx="602564" cy="377174"/>
            <a:chOff x="457200" y="1466425"/>
            <a:chExt cx="776900" cy="486300"/>
          </a:xfrm>
        </p:grpSpPr>
        <p:sp>
          <p:nvSpPr>
            <p:cNvPr id="541" name="Google Shape;541;p4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42" name="Google Shape;542;p4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4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49"/>
          <p:cNvGrpSpPr/>
          <p:nvPr/>
        </p:nvGrpSpPr>
        <p:grpSpPr>
          <a:xfrm>
            <a:off x="457315" y="4311142"/>
            <a:ext cx="602564" cy="377174"/>
            <a:chOff x="457200" y="1466425"/>
            <a:chExt cx="776900" cy="486300"/>
          </a:xfrm>
        </p:grpSpPr>
        <p:sp>
          <p:nvSpPr>
            <p:cNvPr id="546" name="Google Shape;546;p4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47" name="Google Shape;547;p4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4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49"/>
          <p:cNvGrpSpPr/>
          <p:nvPr/>
        </p:nvGrpSpPr>
        <p:grpSpPr>
          <a:xfrm>
            <a:off x="457377" y="2996663"/>
            <a:ext cx="602564" cy="377174"/>
            <a:chOff x="457200" y="1466425"/>
            <a:chExt cx="776900" cy="486300"/>
          </a:xfrm>
        </p:grpSpPr>
        <p:sp>
          <p:nvSpPr>
            <p:cNvPr id="551" name="Google Shape;551;p4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52" name="Google Shape;552;p4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4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4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49"/>
          <p:cNvGrpSpPr/>
          <p:nvPr/>
        </p:nvGrpSpPr>
        <p:grpSpPr>
          <a:xfrm>
            <a:off x="457265" y="3434767"/>
            <a:ext cx="602564" cy="377174"/>
            <a:chOff x="457200" y="1466425"/>
            <a:chExt cx="776900" cy="486300"/>
          </a:xfrm>
        </p:grpSpPr>
        <p:sp>
          <p:nvSpPr>
            <p:cNvPr id="556" name="Google Shape;556;p4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57" name="Google Shape;557;p4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4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9" name="Google Shape;559;p4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49"/>
          <p:cNvGrpSpPr/>
          <p:nvPr/>
        </p:nvGrpSpPr>
        <p:grpSpPr>
          <a:xfrm>
            <a:off x="457402" y="2135288"/>
            <a:ext cx="602564" cy="377174"/>
            <a:chOff x="457200" y="1466425"/>
            <a:chExt cx="776900" cy="486300"/>
          </a:xfrm>
        </p:grpSpPr>
        <p:sp>
          <p:nvSpPr>
            <p:cNvPr id="561" name="Google Shape;561;p4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62" name="Google Shape;562;p4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4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4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49"/>
          <p:cNvGrpSpPr/>
          <p:nvPr/>
        </p:nvGrpSpPr>
        <p:grpSpPr>
          <a:xfrm>
            <a:off x="457290" y="2573392"/>
            <a:ext cx="602564" cy="377174"/>
            <a:chOff x="457200" y="1466425"/>
            <a:chExt cx="776900" cy="486300"/>
          </a:xfrm>
        </p:grpSpPr>
        <p:sp>
          <p:nvSpPr>
            <p:cNvPr id="566" name="Google Shape;566;p4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67" name="Google Shape;567;p4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4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4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49"/>
          <p:cNvGrpSpPr/>
          <p:nvPr/>
        </p:nvGrpSpPr>
        <p:grpSpPr>
          <a:xfrm>
            <a:off x="457352" y="1258913"/>
            <a:ext cx="602564" cy="377174"/>
            <a:chOff x="457200" y="1466425"/>
            <a:chExt cx="776900" cy="486300"/>
          </a:xfrm>
        </p:grpSpPr>
        <p:sp>
          <p:nvSpPr>
            <p:cNvPr id="571" name="Google Shape;571;p4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72" name="Google Shape;572;p4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4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49"/>
          <p:cNvGrpSpPr/>
          <p:nvPr/>
        </p:nvGrpSpPr>
        <p:grpSpPr>
          <a:xfrm>
            <a:off x="457240" y="1697017"/>
            <a:ext cx="602564" cy="377174"/>
            <a:chOff x="457200" y="1466425"/>
            <a:chExt cx="776900" cy="486300"/>
          </a:xfrm>
        </p:grpSpPr>
        <p:sp>
          <p:nvSpPr>
            <p:cNvPr id="576" name="Google Shape;576;p4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77" name="Google Shape;577;p4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4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579" name="Shape 579"/>
        <p:cNvGrpSpPr/>
        <p:nvPr/>
      </p:nvGrpSpPr>
      <p:grpSpPr>
        <a:xfrm>
          <a:off x="0" y="0"/>
          <a:ext cx="0" cy="0"/>
          <a:chOff x="0" y="0"/>
          <a:chExt cx="0" cy="0"/>
        </a:xfrm>
      </p:grpSpPr>
      <p:sp>
        <p:nvSpPr>
          <p:cNvPr id="580" name="Google Shape;580;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2" name="Google Shape;582;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3" name="Google Shape;58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4" name="Google Shape;584;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5" name="Google Shape;585;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5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0"/>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88" name="Google Shape;588;p50"/>
          <p:cNvGrpSpPr/>
          <p:nvPr/>
        </p:nvGrpSpPr>
        <p:grpSpPr>
          <a:xfrm>
            <a:off x="457181" y="1345103"/>
            <a:ext cx="533372" cy="533480"/>
            <a:chOff x="457200" y="1378813"/>
            <a:chExt cx="695400" cy="695450"/>
          </a:xfrm>
        </p:grpSpPr>
        <p:sp>
          <p:nvSpPr>
            <p:cNvPr id="589" name="Google Shape;589;p5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90" name="Google Shape;590;p5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50"/>
          <p:cNvGrpSpPr/>
          <p:nvPr/>
        </p:nvGrpSpPr>
        <p:grpSpPr>
          <a:xfrm>
            <a:off x="3228956" y="1345103"/>
            <a:ext cx="533372" cy="533480"/>
            <a:chOff x="457200" y="1378813"/>
            <a:chExt cx="695400" cy="695450"/>
          </a:xfrm>
        </p:grpSpPr>
        <p:sp>
          <p:nvSpPr>
            <p:cNvPr id="592" name="Google Shape;592;p5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93" name="Google Shape;593;p5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5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96" name="Google Shape;596;p50"/>
          <p:cNvGrpSpPr/>
          <p:nvPr/>
        </p:nvGrpSpPr>
        <p:grpSpPr>
          <a:xfrm>
            <a:off x="6134081" y="1345853"/>
            <a:ext cx="533372" cy="533480"/>
            <a:chOff x="457200" y="1378813"/>
            <a:chExt cx="695400" cy="695450"/>
          </a:xfrm>
        </p:grpSpPr>
        <p:sp>
          <p:nvSpPr>
            <p:cNvPr id="597" name="Google Shape;597;p5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98" name="Google Shape;598;p5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5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601" name="Shape 601"/>
        <p:cNvGrpSpPr/>
        <p:nvPr/>
      </p:nvGrpSpPr>
      <p:grpSpPr>
        <a:xfrm>
          <a:off x="0" y="0"/>
          <a:ext cx="0" cy="0"/>
          <a:chOff x="0" y="0"/>
          <a:chExt cx="0" cy="0"/>
        </a:xfrm>
      </p:grpSpPr>
      <p:pic>
        <p:nvPicPr>
          <p:cNvPr id="602" name="Google Shape;602;p5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603" name="Google Shape;603;p5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6" name="Google Shape;60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7" name="Google Shape;607;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8" name="Google Shape;608;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9" name="Google Shape;609;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51"/>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11" name="Google Shape;611;p51"/>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5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5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51"/>
          <p:cNvGrpSpPr/>
          <p:nvPr/>
        </p:nvGrpSpPr>
        <p:grpSpPr>
          <a:xfrm>
            <a:off x="4936306" y="1423553"/>
            <a:ext cx="533372" cy="533480"/>
            <a:chOff x="457200" y="1378813"/>
            <a:chExt cx="695400" cy="695450"/>
          </a:xfrm>
        </p:grpSpPr>
        <p:sp>
          <p:nvSpPr>
            <p:cNvPr id="616" name="Google Shape;616;p5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17" name="Google Shape;617;p5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5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1"/>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1" name="Google Shape;621;p51"/>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622" name="Shape 622"/>
        <p:cNvGrpSpPr/>
        <p:nvPr/>
      </p:nvGrpSpPr>
      <p:grpSpPr>
        <a:xfrm>
          <a:off x="0" y="0"/>
          <a:ext cx="0" cy="0"/>
          <a:chOff x="0" y="0"/>
          <a:chExt cx="0" cy="0"/>
        </a:xfrm>
      </p:grpSpPr>
      <p:sp>
        <p:nvSpPr>
          <p:cNvPr id="623" name="Google Shape;62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5" name="Google Shape;625;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6" name="Google Shape;626;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7" name="Google Shape;627;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8" name="Google Shape;628;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5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630" name="Google Shape;630;p5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635" name="Google Shape;635;p5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636" name="Google Shape;636;p5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641" name="Google Shape;641;p5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642" name="Google Shape;642;p5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5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646" name="Google Shape;646;p5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5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5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649" name="Shape 649"/>
        <p:cNvGrpSpPr/>
        <p:nvPr/>
      </p:nvGrpSpPr>
      <p:grpSpPr>
        <a:xfrm>
          <a:off x="0" y="0"/>
          <a:ext cx="0" cy="0"/>
          <a:chOff x="0" y="0"/>
          <a:chExt cx="0" cy="0"/>
        </a:xfrm>
      </p:grpSpPr>
      <p:sp>
        <p:nvSpPr>
          <p:cNvPr id="650" name="Google Shape;650;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3" name="Google Shape;65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4" name="Google Shape;654;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5" name="Google Shape;65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6" name="Google Shape;656;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5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5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5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4" name="Google Shape;664;p5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665" name="Google Shape;665;p5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666" name="Google Shape;666;p53"/>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667" name="Google Shape;667;p5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668" name="Shape 668"/>
        <p:cNvGrpSpPr/>
        <p:nvPr/>
      </p:nvGrpSpPr>
      <p:grpSpPr>
        <a:xfrm>
          <a:off x="0" y="0"/>
          <a:ext cx="0" cy="0"/>
          <a:chOff x="0" y="0"/>
          <a:chExt cx="0" cy="0"/>
        </a:xfrm>
      </p:grpSpPr>
      <p:sp>
        <p:nvSpPr>
          <p:cNvPr id="669" name="Google Shape;669;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2" name="Google Shape;672;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3" name="Google Shape;673;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4" name="Google Shape;674;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5" name="Google Shape;675;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5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5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3" name="Google Shape;683;p5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684" name="Google Shape;684;p54"/>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685" name="Google Shape;685;p54"/>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686" name="Google Shape;686;p5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687" name="Shape 687"/>
        <p:cNvGrpSpPr/>
        <p:nvPr/>
      </p:nvGrpSpPr>
      <p:grpSpPr>
        <a:xfrm>
          <a:off x="0" y="0"/>
          <a:ext cx="0" cy="0"/>
          <a:chOff x="0" y="0"/>
          <a:chExt cx="0" cy="0"/>
        </a:xfrm>
      </p:grpSpPr>
      <p:sp>
        <p:nvSpPr>
          <p:cNvPr id="688" name="Google Shape;688;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1" name="Google Shape;69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2" name="Google Shape;692;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93" name="Google Shape;693;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4" name="Google Shape;694;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5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0" name="Google Shape;700;p5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5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2" name="Google Shape;702;p5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703" name="Google Shape;703;p55"/>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704" name="Google Shape;704;p55"/>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705" name="Google Shape;705;p55"/>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706" name="Shape 706"/>
        <p:cNvGrpSpPr/>
        <p:nvPr/>
      </p:nvGrpSpPr>
      <p:grpSpPr>
        <a:xfrm>
          <a:off x="0" y="0"/>
          <a:ext cx="0" cy="0"/>
          <a:chOff x="0" y="0"/>
          <a:chExt cx="0" cy="0"/>
        </a:xfrm>
      </p:grpSpPr>
      <p:sp>
        <p:nvSpPr>
          <p:cNvPr id="707" name="Google Shape;707;p5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0" name="Google Shape;710;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1" name="Google Shape;711;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2" name="Google Shape;712;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3" name="Google Shape;713;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5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5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5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1" name="Google Shape;721;p5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722" name="Google Shape;722;p56"/>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723" name="Google Shape;723;p56"/>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724" name="Google Shape;724;p56"/>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725" name="Shape 725"/>
        <p:cNvGrpSpPr/>
        <p:nvPr/>
      </p:nvGrpSpPr>
      <p:grpSpPr>
        <a:xfrm>
          <a:off x="0" y="0"/>
          <a:ext cx="0" cy="0"/>
          <a:chOff x="0" y="0"/>
          <a:chExt cx="0" cy="0"/>
        </a:xfrm>
      </p:grpSpPr>
      <p:sp>
        <p:nvSpPr>
          <p:cNvPr id="726" name="Google Shape;726;p5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9" name="Google Shape;729;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0" name="Google Shape;730;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1" name="Google Shape;731;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2" name="Google Shape;732;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5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5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5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743" name="Google Shape;743;p5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744" name="Google Shape;744;p57"/>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745" name="Google Shape;745;p57"/>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746" name="Google Shape;746;p57"/>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747" name="Shape 747"/>
        <p:cNvGrpSpPr/>
        <p:nvPr/>
      </p:nvGrpSpPr>
      <p:grpSpPr>
        <a:xfrm>
          <a:off x="0" y="0"/>
          <a:ext cx="0" cy="0"/>
          <a:chOff x="0" y="0"/>
          <a:chExt cx="0" cy="0"/>
        </a:xfrm>
      </p:grpSpPr>
      <p:sp>
        <p:nvSpPr>
          <p:cNvPr id="748" name="Google Shape;748;p5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1" name="Google Shape;751;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2" name="Google Shape;752;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3" name="Google Shape;753;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4" name="Google Shape;754;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5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0" name="Google Shape;760;p5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4" name="Google Shape;764;p5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765" name="Google Shape;765;p58"/>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766" name="Google Shape;766;p58"/>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767" name="Google Shape;767;p58"/>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768" name="Google Shape;768;p58"/>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769" name="Shape 769"/>
        <p:cNvGrpSpPr/>
        <p:nvPr/>
      </p:nvGrpSpPr>
      <p:grpSpPr>
        <a:xfrm>
          <a:off x="0" y="0"/>
          <a:ext cx="0" cy="0"/>
          <a:chOff x="0" y="0"/>
          <a:chExt cx="0" cy="0"/>
        </a:xfrm>
      </p:grpSpPr>
      <p:sp>
        <p:nvSpPr>
          <p:cNvPr id="770" name="Google Shape;770;p5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3" name="Google Shape;773;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5" name="Google Shape;775;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6" name="Google Shape;776;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5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6" name="Google Shape;786;p5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787" name="Google Shape;787;p59"/>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788" name="Google Shape;788;p59"/>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789" name="Google Shape;789;p59"/>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790" name="Google Shape;790;p59"/>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791" name="Shape 791"/>
        <p:cNvGrpSpPr/>
        <p:nvPr/>
      </p:nvGrpSpPr>
      <p:grpSpPr>
        <a:xfrm>
          <a:off x="0" y="0"/>
          <a:ext cx="0" cy="0"/>
          <a:chOff x="0" y="0"/>
          <a:chExt cx="0" cy="0"/>
        </a:xfrm>
      </p:grpSpPr>
      <p:sp>
        <p:nvSpPr>
          <p:cNvPr id="792" name="Google Shape;792;p6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5" name="Google Shape;79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6" name="Google Shape;79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7" name="Google Shape;79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8" name="Google Shape;79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6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6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6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6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6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8" name="Google Shape;808;p6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809" name="Google Shape;809;p60"/>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810" name="Google Shape;810;p60"/>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811" name="Google Shape;811;p60"/>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812" name="Google Shape;812;p60"/>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813" name="Shape 813"/>
        <p:cNvGrpSpPr/>
        <p:nvPr/>
      </p:nvGrpSpPr>
      <p:grpSpPr>
        <a:xfrm>
          <a:off x="0" y="0"/>
          <a:ext cx="0" cy="0"/>
          <a:chOff x="0" y="0"/>
          <a:chExt cx="0" cy="0"/>
        </a:xfrm>
      </p:grpSpPr>
      <p:sp>
        <p:nvSpPr>
          <p:cNvPr id="814" name="Google Shape;814;p6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7" name="Google Shape;817;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8" name="Google Shape;818;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9" name="Google Shape;819;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0" name="Google Shape;820;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6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6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6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6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6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6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6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833" name="Google Shape;833;p6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834" name="Google Shape;834;p6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835" name="Google Shape;835;p61"/>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836" name="Google Shape;836;p6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837" name="Google Shape;837;p61"/>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838" name="Shape 838"/>
        <p:cNvGrpSpPr/>
        <p:nvPr/>
      </p:nvGrpSpPr>
      <p:grpSpPr>
        <a:xfrm>
          <a:off x="0" y="0"/>
          <a:ext cx="0" cy="0"/>
          <a:chOff x="0" y="0"/>
          <a:chExt cx="0" cy="0"/>
        </a:xfrm>
      </p:grpSpPr>
      <p:sp>
        <p:nvSpPr>
          <p:cNvPr id="839" name="Google Shape;839;p6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2" name="Google Shape;842;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3" name="Google Shape;843;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4" name="Google Shape;844;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5" name="Google Shape;845;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6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6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6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6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6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6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7" name="Google Shape;857;p6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858" name="Google Shape;858;p6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859" name="Google Shape;859;p6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860" name="Google Shape;860;p6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861" name="Google Shape;861;p6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862" name="Google Shape;862;p6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863" name="Shape 863"/>
        <p:cNvGrpSpPr/>
        <p:nvPr/>
      </p:nvGrpSpPr>
      <p:grpSpPr>
        <a:xfrm>
          <a:off x="0" y="0"/>
          <a:ext cx="0" cy="0"/>
          <a:chOff x="0" y="0"/>
          <a:chExt cx="0" cy="0"/>
        </a:xfrm>
      </p:grpSpPr>
      <p:sp>
        <p:nvSpPr>
          <p:cNvPr id="864" name="Google Shape;864;p6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7" name="Google Shape;867;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8" name="Google Shape;86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9" name="Google Shape;869;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0" name="Google Shape;870;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6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6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6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6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6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6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2" name="Google Shape;882;p6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883" name="Google Shape;883;p63"/>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884" name="Google Shape;884;p63"/>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885" name="Google Shape;885;p63"/>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886" name="Google Shape;886;p63"/>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887" name="Google Shape;887;p63"/>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888" name="Shape 888"/>
        <p:cNvGrpSpPr/>
        <p:nvPr/>
      </p:nvGrpSpPr>
      <p:grpSpPr>
        <a:xfrm>
          <a:off x="0" y="0"/>
          <a:ext cx="0" cy="0"/>
          <a:chOff x="0" y="0"/>
          <a:chExt cx="0" cy="0"/>
        </a:xfrm>
      </p:grpSpPr>
      <p:sp>
        <p:nvSpPr>
          <p:cNvPr id="889" name="Google Shape;889;p6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1" name="Google Shape;891;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2" name="Google Shape;892;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3" name="Google Shape;893;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4" name="Google Shape;894;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5" name="Google Shape;895;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6" name="Google Shape;896;p6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6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6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6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6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6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7" name="Google Shape;907;p6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908" name="Google Shape;908;p64"/>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909" name="Google Shape;909;p64"/>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910" name="Google Shape;910;p64"/>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911" name="Google Shape;911;p64"/>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912" name="Google Shape;912;p64"/>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913" name="Shape 913"/>
        <p:cNvGrpSpPr/>
        <p:nvPr/>
      </p:nvGrpSpPr>
      <p:grpSpPr>
        <a:xfrm>
          <a:off x="0" y="0"/>
          <a:ext cx="0" cy="0"/>
          <a:chOff x="0" y="0"/>
          <a:chExt cx="0" cy="0"/>
        </a:xfrm>
      </p:grpSpPr>
      <p:sp>
        <p:nvSpPr>
          <p:cNvPr id="914" name="Google Shape;914;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7" name="Google Shape;917;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8" name="Google Shape;9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19" name="Google Shape;9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0" name="Google Shape;920;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1" name="Google Shape;921;p6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4" name="Google Shape;934;p6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35" name="Google Shape;935;p6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936" name="Google Shape;936;p6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37" name="Google Shape;937;p65"/>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938" name="Google Shape;938;p6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39" name="Google Shape;939;p65"/>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940" name="Google Shape;940;p6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941" name="Shape 941"/>
        <p:cNvGrpSpPr/>
        <p:nvPr/>
      </p:nvGrpSpPr>
      <p:grpSpPr>
        <a:xfrm>
          <a:off x="0" y="0"/>
          <a:ext cx="0" cy="0"/>
          <a:chOff x="0" y="0"/>
          <a:chExt cx="0" cy="0"/>
        </a:xfrm>
      </p:grpSpPr>
      <p:sp>
        <p:nvSpPr>
          <p:cNvPr id="942" name="Google Shape;942;p6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5" name="Google Shape;945;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6" name="Google Shape;946;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47" name="Google Shape;947;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8" name="Google Shape;948;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9" name="Google Shape;949;p6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6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6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6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6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8" name="Google Shape;958;p6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6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2" name="Google Shape;962;p6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63" name="Google Shape;963;p6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964" name="Google Shape;964;p6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65" name="Google Shape;965;p6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966" name="Google Shape;966;p6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67" name="Google Shape;967;p6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968" name="Google Shape;968;p6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969" name="Shape 969"/>
        <p:cNvGrpSpPr/>
        <p:nvPr/>
      </p:nvGrpSpPr>
      <p:grpSpPr>
        <a:xfrm>
          <a:off x="0" y="0"/>
          <a:ext cx="0" cy="0"/>
          <a:chOff x="0" y="0"/>
          <a:chExt cx="0" cy="0"/>
        </a:xfrm>
      </p:grpSpPr>
      <p:sp>
        <p:nvSpPr>
          <p:cNvPr id="970" name="Google Shape;970;p6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73" name="Google Shape;97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74" name="Google Shape;974;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75" name="Google Shape;975;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6" name="Google Shape;976;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6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6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6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6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6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6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6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0" name="Google Shape;990;p6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991" name="Google Shape;991;p67"/>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992" name="Google Shape;992;p67"/>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993" name="Google Shape;993;p67"/>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994" name="Google Shape;994;p67"/>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995" name="Google Shape;995;p67"/>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996" name="Google Shape;996;p67"/>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997" name="Shape 997"/>
        <p:cNvGrpSpPr/>
        <p:nvPr/>
      </p:nvGrpSpPr>
      <p:grpSpPr>
        <a:xfrm>
          <a:off x="0" y="0"/>
          <a:ext cx="0" cy="0"/>
          <a:chOff x="0" y="0"/>
          <a:chExt cx="0" cy="0"/>
        </a:xfrm>
      </p:grpSpPr>
      <p:sp>
        <p:nvSpPr>
          <p:cNvPr id="998" name="Google Shape;998;p6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01" name="Google Shape;1001;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02" name="Google Shape;100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03" name="Google Shape;1003;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04" name="Google Shape;1004;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5" name="Google Shape;1005;p6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6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8" name="Google Shape;1008;p6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6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2" name="Google Shape;1012;p6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6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6" name="Google Shape;1016;p6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8" name="Google Shape;1018;p6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019" name="Google Shape;1019;p68"/>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1020" name="Google Shape;1020;p68"/>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1021" name="Google Shape;1021;p68"/>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1022" name="Google Shape;1022;p68"/>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sp>
        <p:nvSpPr>
          <p:cNvPr id="1023" name="Google Shape;1023;p68"/>
          <p:cNvSpPr/>
          <p:nvPr/>
        </p:nvSpPr>
        <p:spPr>
          <a:xfrm>
            <a:off x="429768" y="3794760"/>
            <a:ext cx="520980" cy="393192"/>
          </a:xfrm>
          <a:prstGeom prst="rect">
            <a:avLst/>
          </a:prstGeom>
          <a:noFill/>
          <a:ln>
            <a:noFill/>
          </a:ln>
        </p:spPr>
      </p:sp>
      <p:pic>
        <p:nvPicPr>
          <p:cNvPr id="1024" name="Google Shape;1024;p68"/>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1025" name="Shape 1025"/>
        <p:cNvGrpSpPr/>
        <p:nvPr/>
      </p:nvGrpSpPr>
      <p:grpSpPr>
        <a:xfrm>
          <a:off x="0" y="0"/>
          <a:ext cx="0" cy="0"/>
          <a:chOff x="0" y="0"/>
          <a:chExt cx="0" cy="0"/>
        </a:xfrm>
      </p:grpSpPr>
      <p:sp>
        <p:nvSpPr>
          <p:cNvPr id="1026" name="Google Shape;1026;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8" name="Google Shape;1028;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9" name="Google Shape;102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30" name="Google Shape;103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31" name="Google Shape;1031;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6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6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6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6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0" name="Google Shape;1040;p6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2" name="Google Shape;1042;p6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6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9"/>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6" name="Google Shape;1046;p6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8" name="Google Shape;1048;p6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049" name="Google Shape;1049;p6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050" name="Google Shape;1050;p6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051" name="Google Shape;1051;p69"/>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1052" name="Google Shape;1052;p6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053" name="Google Shape;1053;p69"/>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1054" name="Google Shape;1054;p6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055" name="Google Shape;1055;p69"/>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1056" name="Shape 1056"/>
        <p:cNvGrpSpPr/>
        <p:nvPr/>
      </p:nvGrpSpPr>
      <p:grpSpPr>
        <a:xfrm>
          <a:off x="0" y="0"/>
          <a:ext cx="0" cy="0"/>
          <a:chOff x="0" y="0"/>
          <a:chExt cx="0" cy="0"/>
        </a:xfrm>
      </p:grpSpPr>
      <p:sp>
        <p:nvSpPr>
          <p:cNvPr id="1057" name="Google Shape;1057;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59" name="Google Shape;1059;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60" name="Google Shape;1060;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61" name="Google Shape;1061;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2" name="Google Shape;1062;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7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5" name="Google Shape;1065;p7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7" name="Google Shape;1067;p7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9" name="Google Shape;1069;p7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1" name="Google Shape;1071;p7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3" name="Google Shape;1073;p7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7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7" name="Google Shape;1077;p7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9" name="Google Shape;1079;p7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080" name="Google Shape;1080;p7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081" name="Google Shape;1081;p7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082" name="Google Shape;1082;p7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083" name="Google Shape;1083;p7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084" name="Google Shape;1084;p7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085" name="Google Shape;1085;p7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086" name="Google Shape;1086;p7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1087" name="Shape 1087"/>
        <p:cNvGrpSpPr/>
        <p:nvPr/>
      </p:nvGrpSpPr>
      <p:grpSpPr>
        <a:xfrm>
          <a:off x="0" y="0"/>
          <a:ext cx="0" cy="0"/>
          <a:chOff x="0" y="0"/>
          <a:chExt cx="0" cy="0"/>
        </a:xfrm>
      </p:grpSpPr>
      <p:sp>
        <p:nvSpPr>
          <p:cNvPr id="1088" name="Google Shape;1088;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9" name="Google Shape;1089;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0" name="Google Shape;1090;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91" name="Google Shape;1091;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92" name="Google Shape;1092;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3" name="Google Shape;1093;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4" name="Google Shape;1094;p7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6" name="Google Shape;1096;p7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8" name="Google Shape;1098;p7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0" name="Google Shape;1100;p7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2" name="Google Shape;1102;p7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4" name="Google Shape;1104;p7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7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8" name="Google Shape;1108;p7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10" name="Google Shape;1110;p7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111" name="Google Shape;1111;p71"/>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1112" name="Google Shape;1112;p71"/>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1113" name="Google Shape;1113;p71"/>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1114" name="Google Shape;1114;p71"/>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1115" name="Google Shape;1115;p71"/>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1116" name="Google Shape;1116;p71"/>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1117" name="Google Shape;1117;p71"/>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1118" name="Shape 1118"/>
        <p:cNvGrpSpPr/>
        <p:nvPr/>
      </p:nvGrpSpPr>
      <p:grpSpPr>
        <a:xfrm>
          <a:off x="0" y="0"/>
          <a:ext cx="0" cy="0"/>
          <a:chOff x="0" y="0"/>
          <a:chExt cx="0" cy="0"/>
        </a:xfrm>
      </p:grpSpPr>
      <p:sp>
        <p:nvSpPr>
          <p:cNvPr id="1119" name="Google Shape;1119;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0" name="Google Shape;1120;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21" name="Google Shape;1121;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2" name="Google Shape;1122;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23" name="Google Shape;1123;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4" name="Google Shape;1124;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7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7" name="Google Shape;1127;p7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7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1" name="Google Shape;1131;p7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7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5" name="Google Shape;1135;p7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7" name="Google Shape;1137;p7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9" name="Google Shape;1139;p7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7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142" name="Google Shape;1142;p72"/>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1143" name="Google Shape;1143;p72"/>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1144" name="Google Shape;1144;p72"/>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1145" name="Google Shape;1145;p72"/>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1146" name="Google Shape;1146;p72"/>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1147" name="Google Shape;1147;p72"/>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1148" name="Google Shape;1148;p72"/>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149" name="Shape 1149"/>
        <p:cNvGrpSpPr/>
        <p:nvPr/>
      </p:nvGrpSpPr>
      <p:grpSpPr>
        <a:xfrm>
          <a:off x="0" y="0"/>
          <a:ext cx="0" cy="0"/>
          <a:chOff x="0" y="0"/>
          <a:chExt cx="0" cy="0"/>
        </a:xfrm>
      </p:grpSpPr>
      <p:pic>
        <p:nvPicPr>
          <p:cNvPr id="1150" name="Google Shape;1150;p7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51" name="Google Shape;1151;p7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54" name="Google Shape;1154;p7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155" name="Google Shape;1155;p7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156" name="Google Shape;1156;p7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157" name="Shape 1157"/>
        <p:cNvGrpSpPr/>
        <p:nvPr/>
      </p:nvGrpSpPr>
      <p:grpSpPr>
        <a:xfrm>
          <a:off x="0" y="0"/>
          <a:ext cx="0" cy="0"/>
          <a:chOff x="0" y="0"/>
          <a:chExt cx="0" cy="0"/>
        </a:xfrm>
      </p:grpSpPr>
      <p:pic>
        <p:nvPicPr>
          <p:cNvPr id="1158" name="Google Shape;1158;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9" name="Google Shape;1159;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60" name="Google Shape;1160;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1" name="Google Shape;1161;p7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162" name="Google Shape;1162;p7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163" name="Shape 1163"/>
        <p:cNvGrpSpPr/>
        <p:nvPr/>
      </p:nvGrpSpPr>
      <p:grpSpPr>
        <a:xfrm>
          <a:off x="0" y="0"/>
          <a:ext cx="0" cy="0"/>
          <a:chOff x="0" y="0"/>
          <a:chExt cx="0" cy="0"/>
        </a:xfrm>
      </p:grpSpPr>
      <p:pic>
        <p:nvPicPr>
          <p:cNvPr id="1164" name="Google Shape;1164;p75"/>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165" name="Google Shape;1165;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166" name="Shape 1166"/>
        <p:cNvGrpSpPr/>
        <p:nvPr/>
      </p:nvGrpSpPr>
      <p:grpSpPr>
        <a:xfrm>
          <a:off x="0" y="0"/>
          <a:ext cx="0" cy="0"/>
          <a:chOff x="0" y="0"/>
          <a:chExt cx="0" cy="0"/>
        </a:xfrm>
      </p:grpSpPr>
      <p:pic>
        <p:nvPicPr>
          <p:cNvPr id="1167" name="Google Shape;1167;p7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68" name="Google Shape;1168;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69" name="Google Shape;1169;p76"/>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70" name="Google Shape;1170;p76"/>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171" name="Google Shape;1171;p76"/>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172" name="Google Shape;1172;p76"/>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6"/>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174" name="Shape 1174"/>
        <p:cNvGrpSpPr/>
        <p:nvPr/>
      </p:nvGrpSpPr>
      <p:grpSpPr>
        <a:xfrm>
          <a:off x="0" y="0"/>
          <a:ext cx="0" cy="0"/>
          <a:chOff x="0" y="0"/>
          <a:chExt cx="0" cy="0"/>
        </a:xfrm>
      </p:grpSpPr>
      <p:pic>
        <p:nvPicPr>
          <p:cNvPr id="1175" name="Google Shape;1175;p7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76" name="Google Shape;1176;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77" name="Google Shape;1177;p7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178" name="Google Shape;1178;p7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179" name="Google Shape;1179;p7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182" name="Shape 1182"/>
        <p:cNvGrpSpPr/>
        <p:nvPr/>
      </p:nvGrpSpPr>
      <p:grpSpPr>
        <a:xfrm>
          <a:off x="0" y="0"/>
          <a:ext cx="0" cy="0"/>
          <a:chOff x="0" y="0"/>
          <a:chExt cx="0" cy="0"/>
        </a:xfrm>
      </p:grpSpPr>
      <p:pic>
        <p:nvPicPr>
          <p:cNvPr id="1183" name="Google Shape;1183;p78"/>
          <p:cNvPicPr preferRelativeResize="0"/>
          <p:nvPr/>
        </p:nvPicPr>
        <p:blipFill>
          <a:blip r:embed="rId2">
            <a:alphaModFix/>
          </a:blip>
          <a:stretch>
            <a:fillRect/>
          </a:stretch>
        </p:blipFill>
        <p:spPr>
          <a:xfrm>
            <a:off x="0" y="0"/>
            <a:ext cx="9144010" cy="5143500"/>
          </a:xfrm>
          <a:prstGeom prst="rect">
            <a:avLst/>
          </a:prstGeom>
          <a:noFill/>
          <a:ln>
            <a:noFill/>
          </a:ln>
        </p:spPr>
      </p:pic>
      <p:sp>
        <p:nvSpPr>
          <p:cNvPr id="1184" name="Google Shape;1184;p78"/>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185" name="Google Shape;118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Time to Code">
  <p:cSld name="CUSTOM_5">
    <p:spTree>
      <p:nvGrpSpPr>
        <p:cNvPr id="1186" name="Shape 1186"/>
        <p:cNvGrpSpPr/>
        <p:nvPr/>
      </p:nvGrpSpPr>
      <p:grpSpPr>
        <a:xfrm>
          <a:off x="0" y="0"/>
          <a:ext cx="0" cy="0"/>
          <a:chOff x="0" y="0"/>
          <a:chExt cx="0" cy="0"/>
        </a:xfrm>
      </p:grpSpPr>
      <p:pic>
        <p:nvPicPr>
          <p:cNvPr id="1187" name="Google Shape;1187;p7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188" name="Google Shape;1188;p79"/>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189" name="Google Shape;118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190" name="Shape 1190"/>
        <p:cNvGrpSpPr/>
        <p:nvPr/>
      </p:nvGrpSpPr>
      <p:grpSpPr>
        <a:xfrm>
          <a:off x="0" y="0"/>
          <a:ext cx="0" cy="0"/>
          <a:chOff x="0" y="0"/>
          <a:chExt cx="0" cy="0"/>
        </a:xfrm>
      </p:grpSpPr>
      <p:pic>
        <p:nvPicPr>
          <p:cNvPr id="1191" name="Google Shape;1191;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92" name="Google Shape;1192;p8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93" name="Google Shape;1193;p8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194" name="Google Shape;1194;p80"/>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1.xml"/><Relationship Id="rId42" Type="http://schemas.openxmlformats.org/officeDocument/2006/relationships/slideLayout" Target="../slideLayouts/slideLayout63.xml"/><Relationship Id="rId41" Type="http://schemas.openxmlformats.org/officeDocument/2006/relationships/slideLayout" Target="../slideLayouts/slideLayout62.xml"/><Relationship Id="rId44" Type="http://schemas.openxmlformats.org/officeDocument/2006/relationships/slideLayout" Target="../slideLayouts/slideLayout65.xml"/><Relationship Id="rId43" Type="http://schemas.openxmlformats.org/officeDocument/2006/relationships/slideLayout" Target="../slideLayouts/slideLayout64.xml"/><Relationship Id="rId46" Type="http://schemas.openxmlformats.org/officeDocument/2006/relationships/slideLayout" Target="../slideLayouts/slideLayout67.xml"/><Relationship Id="rId45" Type="http://schemas.openxmlformats.org/officeDocument/2006/relationships/slideLayout" Target="../slideLayouts/slideLayout66.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48" Type="http://schemas.openxmlformats.org/officeDocument/2006/relationships/slideLayout" Target="../slideLayouts/slideLayout69.xml"/><Relationship Id="rId47" Type="http://schemas.openxmlformats.org/officeDocument/2006/relationships/slideLayout" Target="../slideLayouts/slideLayout68.xml"/><Relationship Id="rId49" Type="http://schemas.openxmlformats.org/officeDocument/2006/relationships/slideLayout" Target="../slideLayouts/slideLayout7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31" Type="http://schemas.openxmlformats.org/officeDocument/2006/relationships/slideLayout" Target="../slideLayouts/slideLayout52.xml"/><Relationship Id="rId30" Type="http://schemas.openxmlformats.org/officeDocument/2006/relationships/slideLayout" Target="../slideLayouts/slideLayout51.xml"/><Relationship Id="rId33" Type="http://schemas.openxmlformats.org/officeDocument/2006/relationships/slideLayout" Target="../slideLayouts/slideLayout54.xml"/><Relationship Id="rId32" Type="http://schemas.openxmlformats.org/officeDocument/2006/relationships/slideLayout" Target="../slideLayouts/slideLayout53.xml"/><Relationship Id="rId35" Type="http://schemas.openxmlformats.org/officeDocument/2006/relationships/slideLayout" Target="../slideLayouts/slideLayout56.xml"/><Relationship Id="rId34" Type="http://schemas.openxmlformats.org/officeDocument/2006/relationships/slideLayout" Target="../slideLayouts/slideLayout55.xml"/><Relationship Id="rId37" Type="http://schemas.openxmlformats.org/officeDocument/2006/relationships/slideLayout" Target="../slideLayouts/slideLayout58.xml"/><Relationship Id="rId36" Type="http://schemas.openxmlformats.org/officeDocument/2006/relationships/slideLayout" Target="../slideLayouts/slideLayout57.xml"/><Relationship Id="rId39" Type="http://schemas.openxmlformats.org/officeDocument/2006/relationships/slideLayout" Target="../slideLayouts/slideLayout60.xml"/><Relationship Id="rId38" Type="http://schemas.openxmlformats.org/officeDocument/2006/relationships/slideLayout" Target="../slideLayouts/slideLayout59.xml"/><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28" Type="http://schemas.openxmlformats.org/officeDocument/2006/relationships/slideLayout" Target="../slideLayouts/slideLayout49.xml"/><Relationship Id="rId27" Type="http://schemas.openxmlformats.org/officeDocument/2006/relationships/slideLayout" Target="../slideLayouts/slideLayout48.xml"/><Relationship Id="rId29" Type="http://schemas.openxmlformats.org/officeDocument/2006/relationships/slideLayout" Target="../slideLayouts/slideLayout50.xml"/><Relationship Id="rId51" Type="http://schemas.openxmlformats.org/officeDocument/2006/relationships/slideLayout" Target="../slideLayouts/slideLayout72.xml"/><Relationship Id="rId50" Type="http://schemas.openxmlformats.org/officeDocument/2006/relationships/slideLayout" Target="../slideLayouts/slideLayout71.xml"/><Relationship Id="rId53" Type="http://schemas.openxmlformats.org/officeDocument/2006/relationships/slideLayout" Target="../slideLayouts/slideLayout74.xml"/><Relationship Id="rId52" Type="http://schemas.openxmlformats.org/officeDocument/2006/relationships/slideLayout" Target="../slideLayouts/slideLayout73.xml"/><Relationship Id="rId11" Type="http://schemas.openxmlformats.org/officeDocument/2006/relationships/slideLayout" Target="../slideLayouts/slideLayout32.xml"/><Relationship Id="rId55" Type="http://schemas.openxmlformats.org/officeDocument/2006/relationships/slideLayout" Target="../slideLayouts/slideLayout76.xml"/><Relationship Id="rId10" Type="http://schemas.openxmlformats.org/officeDocument/2006/relationships/slideLayout" Target="../slideLayouts/slideLayout31.xml"/><Relationship Id="rId54" Type="http://schemas.openxmlformats.org/officeDocument/2006/relationships/slideLayout" Target="../slideLayouts/slideLayout75.xml"/><Relationship Id="rId13" Type="http://schemas.openxmlformats.org/officeDocument/2006/relationships/slideLayout" Target="../slideLayouts/slideLayout34.xml"/><Relationship Id="rId57" Type="http://schemas.openxmlformats.org/officeDocument/2006/relationships/slideLayout" Target="../slideLayouts/slideLayout78.xml"/><Relationship Id="rId12" Type="http://schemas.openxmlformats.org/officeDocument/2006/relationships/slideLayout" Target="../slideLayouts/slideLayout33.xml"/><Relationship Id="rId56" Type="http://schemas.openxmlformats.org/officeDocument/2006/relationships/slideLayout" Target="../slideLayouts/slideLayout77.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58" Type="http://schemas.openxmlformats.org/officeDocument/2006/relationships/theme" Target="../theme/theme2.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3" name="Shape 133"/>
        <p:cNvGrpSpPr/>
        <p:nvPr/>
      </p:nvGrpSpPr>
      <p:grpSpPr>
        <a:xfrm>
          <a:off x="0" y="0"/>
          <a:ext cx="0" cy="0"/>
          <a:chOff x="0" y="0"/>
          <a:chExt cx="0" cy="0"/>
        </a:xfrm>
      </p:grpSpPr>
      <p:sp>
        <p:nvSpPr>
          <p:cNvPr id="134" name="Google Shape;13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6" r:id="rId38"/>
    <p:sldLayoutId id="2147483707" r:id="rId39"/>
    <p:sldLayoutId id="2147483708" r:id="rId40"/>
    <p:sldLayoutId id="2147483709" r:id="rId41"/>
    <p:sldLayoutId id="2147483710" r:id="rId42"/>
    <p:sldLayoutId id="2147483711" r:id="rId43"/>
    <p:sldLayoutId id="2147483712" r:id="rId44"/>
    <p:sldLayoutId id="2147483713" r:id="rId45"/>
    <p:sldLayoutId id="2147483714" r:id="rId46"/>
    <p:sldLayoutId id="2147483715" r:id="rId47"/>
    <p:sldLayoutId id="2147483716" r:id="rId48"/>
    <p:sldLayoutId id="2147483717" r:id="rId49"/>
    <p:sldLayoutId id="2147483718" r:id="rId50"/>
    <p:sldLayoutId id="2147483719" r:id="rId51"/>
    <p:sldLayoutId id="2147483720" r:id="rId52"/>
    <p:sldLayoutId id="2147483721" r:id="rId53"/>
    <p:sldLayoutId id="2147483722" r:id="rId54"/>
    <p:sldLayoutId id="2147483723" r:id="rId55"/>
    <p:sldLayoutId id="2147483724" r:id="rId56"/>
    <p:sldLayoutId id="2147483725"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1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33.gif"/><Relationship Id="rId4" Type="http://schemas.openxmlformats.org/officeDocument/2006/relationships/image" Target="../media/image1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4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40.gif"/><Relationship Id="rId4" Type="http://schemas.openxmlformats.org/officeDocument/2006/relationships/image" Target="../media/image1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4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158.png"/><Relationship Id="rId4" Type="http://schemas.openxmlformats.org/officeDocument/2006/relationships/hyperlink" Target="http://www.youtube.com/watch?v=5ZDLqbCjads" TargetMode="External"/><Relationship Id="rId5" Type="http://schemas.openxmlformats.org/officeDocument/2006/relationships/image" Target="../media/image14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1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1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145.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2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1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1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150.png"/><Relationship Id="rId4" Type="http://schemas.openxmlformats.org/officeDocument/2006/relationships/image" Target="../media/image1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4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156.png"/><Relationship Id="rId4" Type="http://schemas.openxmlformats.org/officeDocument/2006/relationships/image" Target="../media/image1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2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81"/>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Clr>
                <a:schemeClr val="dk1"/>
              </a:buClr>
              <a:buSzPts val="1100"/>
              <a:buFont typeface="Arial"/>
              <a:buNone/>
            </a:pPr>
            <a:r>
              <a:rPr lang="en"/>
              <a:t>Reading, Writing and Pyrithmetic</a:t>
            </a:r>
            <a:endParaRPr/>
          </a:p>
          <a:p>
            <a:pPr indent="0" lvl="0" marL="0" rtl="0" algn="l">
              <a:spcBef>
                <a:spcPts val="0"/>
              </a:spcBef>
              <a:spcAft>
                <a:spcPts val="0"/>
              </a:spcAft>
              <a:buNone/>
            </a:pPr>
            <a:r>
              <a:t/>
            </a:r>
            <a:endParaRPr/>
          </a:p>
        </p:txBody>
      </p:sp>
      <p:sp>
        <p:nvSpPr>
          <p:cNvPr id="1200" name="Google Shape;1200;p8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sz="1400">
                <a:solidFill>
                  <a:schemeClr val="lt1"/>
                </a:solidFill>
              </a:rPr>
              <a:t>Lesson 3.2</a:t>
            </a:r>
            <a:endParaRPr/>
          </a:p>
        </p:txBody>
      </p:sp>
      <p:sp>
        <p:nvSpPr>
          <p:cNvPr id="1201" name="Google Shape;1201;p81"/>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9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a:t>
            </a:r>
            <a:r>
              <a:rPr lang="en"/>
              <a:t> Minutes</a:t>
            </a:r>
            <a:endParaRPr/>
          </a:p>
        </p:txBody>
      </p:sp>
      <p:sp>
        <p:nvSpPr>
          <p:cNvPr id="1283" name="Google Shape;1283;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4" name="Google Shape;1284;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85" name="Google Shape;1285;p91"/>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Kid in a Candy Store</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be placed in the role of a kid going with their parents to the supermarket. After pestering their parents for a while, they finally are allowed to pick out some candy to take home.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92"/>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1600"/>
              </a:spcAft>
              <a:buClr>
                <a:schemeClr val="dk1"/>
              </a:buClr>
              <a:buSzPts val="1100"/>
              <a:buFont typeface="Arial"/>
              <a:buNone/>
            </a:pPr>
            <a:r>
              <a:t/>
            </a:r>
            <a:endParaRPr b="1"/>
          </a:p>
        </p:txBody>
      </p:sp>
      <p:sp>
        <p:nvSpPr>
          <p:cNvPr id="1291" name="Google Shape;1291;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a:latin typeface="Roboto"/>
                <a:ea typeface="Roboto"/>
                <a:cs typeface="Roboto"/>
                <a:sym typeface="Roboto"/>
              </a:rPr>
              <a:t>Kid in a Candy Store</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292" name="Google Shape;1292;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93" name="Google Shape;1293;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4" name="Google Shape;1294;p92"/>
          <p:cNvSpPr txBox="1"/>
          <p:nvPr/>
        </p:nvSpPr>
        <p:spPr>
          <a:xfrm>
            <a:off x="488700" y="1086000"/>
            <a:ext cx="7816800" cy="3378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Create a loop that prints all of the candies in the store to the terminal with their index stored in brackets beside them.</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For example: </a:t>
            </a:r>
            <a:r>
              <a:rPr lang="en" sz="1200">
                <a:solidFill>
                  <a:srgbClr val="404040"/>
                </a:solidFill>
                <a:highlight>
                  <a:schemeClr val="lt2"/>
                </a:highlight>
                <a:latin typeface="Consolas"/>
                <a:ea typeface="Consolas"/>
                <a:cs typeface="Consolas"/>
                <a:sym typeface="Consolas"/>
              </a:rPr>
              <a:t>“[0] Snickers”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Create a loop that runs for a number of times as determined by the variable </a:t>
            </a:r>
            <a:r>
              <a:rPr lang="en" sz="1200">
                <a:solidFill>
                  <a:srgbClr val="404040"/>
                </a:solidFill>
                <a:highlight>
                  <a:schemeClr val="lt2"/>
                </a:highlight>
                <a:latin typeface="Consolas"/>
                <a:ea typeface="Consolas"/>
                <a:cs typeface="Consolas"/>
                <a:sym typeface="Consolas"/>
              </a:rPr>
              <a:t>allowance</a:t>
            </a:r>
            <a:r>
              <a:rPr lang="en">
                <a:solidFill>
                  <a:srgbClr val="24292E"/>
                </a:solidFill>
                <a:highlight>
                  <a:schemeClr val="lt1"/>
                </a:highlight>
                <a:latin typeface="Roboto"/>
                <a:ea typeface="Roboto"/>
                <a:cs typeface="Roboto"/>
                <a:sym typeface="Roboto"/>
              </a:rPr>
              <a:t>.</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For example: If allowance is equal to five, the loop should run five times.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Each time this second loop runs, take in a user's input - preferably a number - and then add the candy with a matching index to the variable </a:t>
            </a:r>
            <a:r>
              <a:rPr lang="en" sz="1200">
                <a:solidFill>
                  <a:srgbClr val="404040"/>
                </a:solidFill>
                <a:highlight>
                  <a:schemeClr val="lt2"/>
                </a:highlight>
                <a:latin typeface="Consolas"/>
                <a:ea typeface="Consolas"/>
                <a:cs typeface="Consolas"/>
                <a:sym typeface="Consolas"/>
              </a:rPr>
              <a:t>candy_cart</a:t>
            </a:r>
            <a:r>
              <a:rPr lang="en">
                <a:solidFill>
                  <a:srgbClr val="24292E"/>
                </a:solidFill>
                <a:highlight>
                  <a:schemeClr val="lt1"/>
                </a:highlight>
                <a:latin typeface="Roboto"/>
                <a:ea typeface="Roboto"/>
                <a:cs typeface="Roboto"/>
                <a:sym typeface="Roboto"/>
              </a:rPr>
              <a:t>.</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For example: If the user enters "0" as their input, "Snickers" should be added into the </a:t>
            </a:r>
            <a:r>
              <a:rPr lang="en" sz="1200">
                <a:solidFill>
                  <a:srgbClr val="404040"/>
                </a:solidFill>
                <a:highlight>
                  <a:schemeClr val="lt2"/>
                </a:highlight>
                <a:latin typeface="Consolas"/>
                <a:ea typeface="Consolas"/>
                <a:cs typeface="Consolas"/>
                <a:sym typeface="Consolas"/>
              </a:rPr>
              <a:t>candy_cart</a:t>
            </a:r>
            <a:r>
              <a:rPr lang="en">
                <a:solidFill>
                  <a:srgbClr val="24292E"/>
                </a:solidFill>
                <a:highlight>
                  <a:schemeClr val="lt1"/>
                </a:highlight>
                <a:latin typeface="Roboto"/>
                <a:ea typeface="Roboto"/>
                <a:cs typeface="Roboto"/>
                <a:sym typeface="Roboto"/>
              </a:rPr>
              <a:t> list.</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Use another loop to print all of the candies selected to the terminal.</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b="1" lang="en">
                <a:solidFill>
                  <a:srgbClr val="24292E"/>
                </a:solidFill>
                <a:highlight>
                  <a:schemeClr val="lt1"/>
                </a:highlight>
                <a:latin typeface="Roboto"/>
                <a:ea typeface="Roboto"/>
                <a:cs typeface="Roboto"/>
                <a:sym typeface="Roboto"/>
              </a:rPr>
              <a:t>Bonus: </a:t>
            </a:r>
            <a:r>
              <a:rPr lang="en">
                <a:solidFill>
                  <a:srgbClr val="24292E"/>
                </a:solidFill>
                <a:highlight>
                  <a:schemeClr val="lt1"/>
                </a:highlight>
                <a:latin typeface="Roboto"/>
                <a:ea typeface="Roboto"/>
                <a:cs typeface="Roboto"/>
                <a:sym typeface="Roboto"/>
              </a:rPr>
              <a:t>Create a version of the same code which allows a user to select as much candy as they want up until they say they do not want any more.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0" name="Google Shape;1300;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9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
        <p:nvSpPr>
          <p:cNvPr id="1306" name="Google Shape;1306;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7" name="Google Shape;1307;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08" name="Google Shape;1308;p94"/>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House of Pies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be </a:t>
            </a:r>
            <a:r>
              <a:rPr lang="en" sz="1900">
                <a:latin typeface="Roboto Light"/>
                <a:ea typeface="Roboto Light"/>
                <a:cs typeface="Roboto Light"/>
                <a:sym typeface="Roboto Light"/>
              </a:rPr>
              <a:t>constructing</a:t>
            </a:r>
            <a:r>
              <a:rPr lang="en" sz="1900">
                <a:latin typeface="Roboto Light"/>
                <a:ea typeface="Roboto Light"/>
                <a:cs typeface="Roboto Light"/>
                <a:sym typeface="Roboto Light"/>
              </a:rPr>
              <a:t> an order form that will display a list of pies and then prompt users to make a selection. It will continue to prompt for selections until the user decides to terminate the process.</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95"/>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0"/>
              </a:spcAft>
              <a:buClr>
                <a:schemeClr val="dk1"/>
              </a:buClr>
              <a:buSzPts val="1100"/>
              <a:buFont typeface="Arial"/>
              <a:buNone/>
            </a:pPr>
            <a:r>
              <a:rPr b="1" lang="en" sz="1400">
                <a:solidFill>
                  <a:srgbClr val="434343"/>
                </a:solidFill>
                <a:highlight>
                  <a:schemeClr val="lt1"/>
                </a:highlight>
              </a:rPr>
              <a:t> Part 1 </a:t>
            </a:r>
            <a:endParaRPr b="1" sz="1400">
              <a:solidFill>
                <a:srgbClr val="434343"/>
              </a:solidFill>
              <a:highlight>
                <a:schemeClr val="lt1"/>
              </a:highlight>
            </a:endParaRPr>
          </a:p>
          <a:p>
            <a:pPr indent="-317500" lvl="0" marL="457200" rtl="0" algn="l">
              <a:spcBef>
                <a:spcPts val="1200"/>
              </a:spcBef>
              <a:spcAft>
                <a:spcPts val="0"/>
              </a:spcAft>
              <a:buClr>
                <a:srgbClr val="24292E"/>
              </a:buClr>
              <a:buSzPts val="1400"/>
              <a:buFont typeface="Roboto"/>
              <a:buChar char="●"/>
            </a:pPr>
            <a:r>
              <a:rPr lang="en" sz="1400">
                <a:solidFill>
                  <a:srgbClr val="24292E"/>
                </a:solidFill>
                <a:highlight>
                  <a:schemeClr val="lt1"/>
                </a:highlight>
              </a:rPr>
              <a:t>Create an order form that will display a list of pies to the user in the following way:</a:t>
            </a:r>
            <a:endParaRPr b="1"/>
          </a:p>
        </p:txBody>
      </p:sp>
      <p:sp>
        <p:nvSpPr>
          <p:cNvPr id="1314" name="Google Shape;1314;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House of Pies</a:t>
            </a:r>
            <a:endParaRPr b="1">
              <a:latin typeface="Roboto"/>
              <a:ea typeface="Roboto"/>
              <a:cs typeface="Roboto"/>
              <a:sym typeface="Roboto"/>
            </a:endParaRPr>
          </a:p>
          <a:p>
            <a:pPr indent="0" lvl="0" marL="457200" rtl="0" algn="l">
              <a:spcBef>
                <a:spcPts val="0"/>
              </a:spcBef>
              <a:spcAft>
                <a:spcPts val="0"/>
              </a:spcAft>
              <a:buNone/>
            </a:pPr>
            <a:r>
              <a:t/>
            </a:r>
            <a:endParaRPr/>
          </a:p>
        </p:txBody>
      </p:sp>
      <p:sp>
        <p:nvSpPr>
          <p:cNvPr id="1315" name="Google Shape;1315;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16" name="Google Shape;131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17" name="Google Shape;1317;p95"/>
          <p:cNvPicPr preferRelativeResize="0"/>
          <p:nvPr/>
        </p:nvPicPr>
        <p:blipFill>
          <a:blip r:embed="rId3">
            <a:alphaModFix/>
          </a:blip>
          <a:stretch>
            <a:fillRect/>
          </a:stretch>
        </p:blipFill>
        <p:spPr>
          <a:xfrm>
            <a:off x="933450" y="2124075"/>
            <a:ext cx="7277100" cy="895350"/>
          </a:xfrm>
          <a:prstGeom prst="rect">
            <a:avLst/>
          </a:prstGeom>
          <a:noFill/>
          <a:ln>
            <a:noFill/>
          </a:ln>
        </p:spPr>
      </p:pic>
      <p:sp>
        <p:nvSpPr>
          <p:cNvPr id="1318" name="Google Shape;1318;p95"/>
          <p:cNvSpPr txBox="1"/>
          <p:nvPr/>
        </p:nvSpPr>
        <p:spPr>
          <a:xfrm>
            <a:off x="620275" y="3292438"/>
            <a:ext cx="7742100" cy="135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Then prompt the user to select which pie they'd like to order via number.</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Immediately after, follow the order with </a:t>
            </a:r>
            <a:r>
              <a:rPr lang="en" sz="1200">
                <a:solidFill>
                  <a:srgbClr val="404040"/>
                </a:solidFill>
                <a:highlight>
                  <a:schemeClr val="lt2"/>
                </a:highlight>
                <a:latin typeface="Consolas"/>
                <a:ea typeface="Consolas"/>
                <a:cs typeface="Consolas"/>
                <a:sym typeface="Consolas"/>
              </a:rPr>
              <a:t>Great! We’ll have that &lt;PIE NAME&gt; right out for you</a:t>
            </a:r>
            <a:r>
              <a:rPr lang="en">
                <a:solidFill>
                  <a:srgbClr val="24292E"/>
                </a:solidFill>
                <a:highlight>
                  <a:schemeClr val="lt1"/>
                </a:highlight>
                <a:latin typeface="Roboto"/>
                <a:ea typeface="Roboto"/>
                <a:cs typeface="Roboto"/>
                <a:sym typeface="Roboto"/>
              </a:rPr>
              <a:t> and then ask if they would like to make another order. If so, repeat the process.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Once the user is done purchasing pies, print the total number of pies ordered.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96"/>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0"/>
              </a:spcAft>
              <a:buClr>
                <a:schemeClr val="dk1"/>
              </a:buClr>
              <a:buSzPts val="1100"/>
              <a:buFont typeface="Arial"/>
              <a:buNone/>
            </a:pPr>
            <a:r>
              <a:rPr b="1" lang="en" sz="1400">
                <a:solidFill>
                  <a:srgbClr val="434343"/>
                </a:solidFill>
                <a:highlight>
                  <a:schemeClr val="lt1"/>
                </a:highlight>
              </a:rPr>
              <a:t> Part 2 </a:t>
            </a:r>
            <a:endParaRPr b="1" sz="1400">
              <a:solidFill>
                <a:srgbClr val="434343"/>
              </a:solidFill>
              <a:highlight>
                <a:schemeClr val="lt1"/>
              </a:highlight>
            </a:endParaRPr>
          </a:p>
          <a:p>
            <a:pPr indent="-317500" lvl="0" marL="457200" rtl="0" algn="l">
              <a:spcBef>
                <a:spcPts val="1200"/>
              </a:spcBef>
              <a:spcAft>
                <a:spcPts val="0"/>
              </a:spcAft>
              <a:buClr>
                <a:srgbClr val="24292E"/>
              </a:buClr>
              <a:buSzPts val="1400"/>
              <a:buFont typeface="Roboto"/>
              <a:buChar char="●"/>
            </a:pPr>
            <a:r>
              <a:rPr lang="en" sz="1400">
                <a:solidFill>
                  <a:srgbClr val="24292E"/>
                </a:solidFill>
                <a:highlight>
                  <a:schemeClr val="lt1"/>
                </a:highlight>
              </a:rPr>
              <a:t>Modify the application once again, this time conclude the user's purchases by listing out the total pie count broken by </a:t>
            </a:r>
            <a:r>
              <a:rPr i="1" lang="en" sz="1400">
                <a:solidFill>
                  <a:srgbClr val="24292E"/>
                </a:solidFill>
                <a:highlight>
                  <a:schemeClr val="lt1"/>
                </a:highlight>
              </a:rPr>
              <a:t>each</a:t>
            </a:r>
            <a:r>
              <a:rPr lang="en" sz="1400">
                <a:solidFill>
                  <a:srgbClr val="24292E"/>
                </a:solidFill>
                <a:highlight>
                  <a:schemeClr val="lt1"/>
                </a:highlight>
              </a:rPr>
              <a:t> pie.</a:t>
            </a:r>
            <a:endParaRPr b="1"/>
          </a:p>
        </p:txBody>
      </p:sp>
      <p:sp>
        <p:nvSpPr>
          <p:cNvPr id="1324" name="Google Shape;132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House of Pies</a:t>
            </a:r>
            <a:endParaRPr/>
          </a:p>
          <a:p>
            <a:pPr indent="0" lvl="0" marL="0" rtl="0" algn="l">
              <a:spcBef>
                <a:spcPts val="0"/>
              </a:spcBef>
              <a:spcAft>
                <a:spcPts val="0"/>
              </a:spcAft>
              <a:buNone/>
            </a:pPr>
            <a:r>
              <a:t/>
            </a:r>
            <a:endParaRPr/>
          </a:p>
        </p:txBody>
      </p:sp>
      <p:sp>
        <p:nvSpPr>
          <p:cNvPr id="1325" name="Google Shape;1325;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26" name="Google Shape;1326;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27" name="Google Shape;1327;p96"/>
          <p:cNvPicPr preferRelativeResize="0"/>
          <p:nvPr/>
        </p:nvPicPr>
        <p:blipFill>
          <a:blip r:embed="rId3">
            <a:alphaModFix/>
          </a:blip>
          <a:stretch>
            <a:fillRect/>
          </a:stretch>
        </p:blipFill>
        <p:spPr>
          <a:xfrm>
            <a:off x="923925" y="2408175"/>
            <a:ext cx="7574576" cy="2019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3" name="Google Shape;1333;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9" name="Google Shape;1339;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40" name="Google Shape;1340;p9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Reading Text Files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99"/>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Python </a:t>
            </a:r>
            <a:r>
              <a:rPr lang="en" sz="3000"/>
              <a:t>can read data in from external text files</a:t>
            </a:r>
            <a:r>
              <a:rPr b="1" lang="en" sz="3000"/>
              <a:t> </a:t>
            </a:r>
            <a:r>
              <a:rPr lang="en" sz="3000"/>
              <a:t>to perform some tasks on it!</a:t>
            </a:r>
            <a:endParaRPr sz="3000"/>
          </a:p>
        </p:txBody>
      </p:sp>
      <p:sp>
        <p:nvSpPr>
          <p:cNvPr id="1346" name="Google Shape;1346;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7" name="Google Shape;1347;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Class Objectives</a:t>
            </a:r>
            <a:endParaRPr b="1">
              <a:latin typeface="Roboto"/>
              <a:ea typeface="Roboto"/>
              <a:cs typeface="Roboto"/>
              <a:sym typeface="Roboto"/>
            </a:endParaRPr>
          </a:p>
        </p:txBody>
      </p:sp>
      <p:sp>
        <p:nvSpPr>
          <p:cNvPr id="1207" name="Google Shape;1207;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b="1" lang="en"/>
              <a:t>By the end of today’s class you will be able to:</a:t>
            </a:r>
            <a:endParaRPr b="1"/>
          </a:p>
        </p:txBody>
      </p:sp>
      <p:sp>
        <p:nvSpPr>
          <p:cNvPr id="1208" name="Google Shape;120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9" name="Google Shape;1209;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10" name="Google Shape;1210;p82"/>
          <p:cNvSpPr txBox="1"/>
          <p:nvPr>
            <p:ph idx="3" type="subTitle"/>
          </p:nvPr>
        </p:nvSpPr>
        <p:spPr>
          <a:xfrm>
            <a:off x="12300" y="1596800"/>
            <a:ext cx="8533500" cy="4524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Clr>
                <a:schemeClr val="dk1"/>
              </a:buClr>
              <a:buSzPts val="1100"/>
              <a:buFont typeface="Arial"/>
              <a:buNone/>
            </a:pPr>
            <a:r>
              <a:rPr lang="en">
                <a:solidFill>
                  <a:schemeClr val="dk1"/>
                </a:solidFill>
              </a:rPr>
              <a:t>Read data into Python from CSV files.</a:t>
            </a:r>
            <a:endParaRPr>
              <a:solidFill>
                <a:schemeClr val="dk1"/>
              </a:solidFill>
            </a:endParaRPr>
          </a:p>
        </p:txBody>
      </p:sp>
      <p:sp>
        <p:nvSpPr>
          <p:cNvPr id="1211" name="Google Shape;1211;p82"/>
          <p:cNvSpPr txBox="1"/>
          <p:nvPr>
            <p:ph idx="4" type="subTitle"/>
          </p:nvPr>
        </p:nvSpPr>
        <p:spPr>
          <a:xfrm>
            <a:off x="-12300" y="23621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a:solidFill>
                  <a:schemeClr val="dk1"/>
                </a:solidFill>
              </a:rPr>
              <a:t>Write data from Python to CSV files. </a:t>
            </a:r>
            <a:endParaRPr/>
          </a:p>
        </p:txBody>
      </p:sp>
      <p:sp>
        <p:nvSpPr>
          <p:cNvPr id="1212" name="Google Shape;1212;p82"/>
          <p:cNvSpPr txBox="1"/>
          <p:nvPr>
            <p:ph idx="5" type="subTitle"/>
          </p:nvPr>
        </p:nvSpPr>
        <p:spPr>
          <a:xfrm>
            <a:off x="12300" y="3241225"/>
            <a:ext cx="8114700" cy="5337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Clr>
                <a:schemeClr val="dk1"/>
              </a:buClr>
              <a:buSzPts val="1100"/>
              <a:buFont typeface="Arial"/>
              <a:buNone/>
            </a:pPr>
            <a:r>
              <a:rPr lang="en">
                <a:solidFill>
                  <a:schemeClr val="dk1"/>
                </a:solidFill>
              </a:rPr>
              <a:t>Zip two files together and know when this is helpful.</a:t>
            </a:r>
            <a:endParaRPr>
              <a:solidFill>
                <a:schemeClr val="dk1"/>
              </a:solidFill>
            </a:endParaRPr>
          </a:p>
        </p:txBody>
      </p:sp>
      <p:sp>
        <p:nvSpPr>
          <p:cNvPr id="1213" name="Google Shape;1213;p82"/>
          <p:cNvSpPr txBox="1"/>
          <p:nvPr/>
        </p:nvSpPr>
        <p:spPr>
          <a:xfrm>
            <a:off x="1425775" y="4042325"/>
            <a:ext cx="7500000" cy="606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1"/>
                </a:solidFill>
                <a:latin typeface="Roboto"/>
                <a:ea typeface="Roboto"/>
                <a:cs typeface="Roboto"/>
                <a:sym typeface="Roboto"/>
              </a:rPr>
              <a:t>Understand well how to create and use Python functions.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Reading Text Files</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353" name="Google Shape;1353;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54" name="Google Shape;1354;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5" name="Google Shape;1355;p100"/>
          <p:cNvSpPr txBox="1"/>
          <p:nvPr/>
        </p:nvSpPr>
        <p:spPr>
          <a:xfrm>
            <a:off x="304050" y="917550"/>
            <a:ext cx="8535900" cy="2189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434343"/>
              </a:buClr>
              <a:buSzPts val="1400"/>
              <a:buFont typeface="Roboto"/>
              <a:buChar char="●"/>
            </a:pPr>
            <a:r>
              <a:rPr lang="en">
                <a:solidFill>
                  <a:srgbClr val="434343"/>
                </a:solidFill>
                <a:highlight>
                  <a:schemeClr val="lt1"/>
                </a:highlight>
                <a:latin typeface="Roboto"/>
                <a:ea typeface="Roboto"/>
                <a:cs typeface="Roboto"/>
                <a:sym typeface="Roboto"/>
              </a:rPr>
              <a:t>As we all need directions to move from point A to point B, Python is no different when dealing with external files. It requires very precise directions on what path to follow in order to reach the desired file. </a:t>
            </a:r>
            <a:endParaRPr>
              <a:solidFill>
                <a:srgbClr val="434343"/>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highlight>
                  <a:schemeClr val="lt1"/>
                </a:highlight>
                <a:latin typeface="Roboto"/>
                <a:ea typeface="Roboto"/>
                <a:cs typeface="Roboto"/>
                <a:sym typeface="Roboto"/>
              </a:rPr>
              <a:t>In this case the desired file is located within a sub-folder called “Resources”, the path we need to tell Python would be “Resources/FileName.txt”. </a:t>
            </a:r>
            <a:endParaRPr>
              <a:solidFill>
                <a:srgbClr val="434343"/>
              </a:solidFill>
              <a:highlight>
                <a:schemeClr val="lt1"/>
              </a:highlight>
              <a:latin typeface="Roboto"/>
              <a:ea typeface="Roboto"/>
              <a:cs typeface="Roboto"/>
              <a:sym typeface="Roboto"/>
            </a:endParaRPr>
          </a:p>
          <a:p>
            <a:pPr indent="0" lvl="0" marL="457200" rtl="0" algn="l">
              <a:lnSpc>
                <a:spcPct val="115000"/>
              </a:lnSpc>
              <a:spcBef>
                <a:spcPts val="1200"/>
              </a:spcBef>
              <a:spcAft>
                <a:spcPts val="1200"/>
              </a:spcAft>
              <a:buNone/>
            </a:pPr>
            <a:r>
              <a:rPr b="1" lang="en">
                <a:solidFill>
                  <a:srgbClr val="434343"/>
                </a:solidFill>
                <a:highlight>
                  <a:schemeClr val="lt1"/>
                </a:highlight>
                <a:latin typeface="Roboto"/>
                <a:ea typeface="Roboto"/>
                <a:cs typeface="Roboto"/>
                <a:sym typeface="Roboto"/>
              </a:rPr>
              <a:t>NOTE:</a:t>
            </a:r>
            <a:r>
              <a:rPr lang="en">
                <a:solidFill>
                  <a:srgbClr val="434343"/>
                </a:solidFill>
                <a:highlight>
                  <a:schemeClr val="lt1"/>
                </a:highlight>
                <a:latin typeface="Roboto"/>
                <a:ea typeface="Roboto"/>
                <a:cs typeface="Roboto"/>
                <a:sym typeface="Roboto"/>
              </a:rPr>
              <a:t> Different operating systems use different ways to set their paths.</a:t>
            </a:r>
            <a:endParaRPr/>
          </a:p>
        </p:txBody>
      </p:sp>
      <p:pic>
        <p:nvPicPr>
          <p:cNvPr id="1356" name="Google Shape;1356;p100"/>
          <p:cNvPicPr preferRelativeResize="0"/>
          <p:nvPr/>
        </p:nvPicPr>
        <p:blipFill>
          <a:blip r:embed="rId3">
            <a:alphaModFix/>
          </a:blip>
          <a:stretch>
            <a:fillRect/>
          </a:stretch>
        </p:blipFill>
        <p:spPr>
          <a:xfrm>
            <a:off x="982225" y="3170600"/>
            <a:ext cx="7429500" cy="940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Reading Text Files</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362" name="Google Shape;1362;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63" name="Google Shape;1363;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4" name="Google Shape;1364;p101"/>
          <p:cNvSpPr txBox="1"/>
          <p:nvPr/>
        </p:nvSpPr>
        <p:spPr>
          <a:xfrm>
            <a:off x="265925" y="879650"/>
            <a:ext cx="8112600" cy="1966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lang="en" sz="1200">
                <a:solidFill>
                  <a:srgbClr val="404040"/>
                </a:solidFill>
                <a:highlight>
                  <a:schemeClr val="lt2"/>
                </a:highlight>
                <a:latin typeface="Consolas"/>
                <a:ea typeface="Consolas"/>
                <a:cs typeface="Consolas"/>
                <a:sym typeface="Consolas"/>
              </a:rPr>
              <a:t>with</a:t>
            </a:r>
            <a:r>
              <a:rPr lang="en">
                <a:solidFill>
                  <a:srgbClr val="24292E"/>
                </a:solidFill>
                <a:highlight>
                  <a:schemeClr val="lt1"/>
                </a:highlight>
                <a:latin typeface="Roboto"/>
                <a:ea typeface="Roboto"/>
                <a:cs typeface="Roboto"/>
                <a:sym typeface="Roboto"/>
              </a:rPr>
              <a:t> is a special syntactical block that allows to perform operations that require a safety ‘clean-up’ after the code block is completed.</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sz="1200">
                <a:solidFill>
                  <a:srgbClr val="404040"/>
                </a:solidFill>
                <a:highlight>
                  <a:schemeClr val="lt2"/>
                </a:highlight>
                <a:latin typeface="Consolas"/>
                <a:ea typeface="Consolas"/>
                <a:cs typeface="Consolas"/>
                <a:sym typeface="Consolas"/>
              </a:rPr>
              <a:t>open&lt;File Path&gt;, &lt;Read/Write&gt;</a:t>
            </a:r>
            <a:r>
              <a:rPr lang="en">
                <a:solidFill>
                  <a:srgbClr val="24292E"/>
                </a:solidFill>
                <a:highlight>
                  <a:schemeClr val="lt1"/>
                </a:highlight>
                <a:latin typeface="Roboto"/>
                <a:ea typeface="Roboto"/>
                <a:cs typeface="Roboto"/>
                <a:sym typeface="Roboto"/>
              </a:rPr>
              <a:t> is the function Python uses to open a file. The function can be specified with </a:t>
            </a:r>
            <a:r>
              <a:rPr lang="en" sz="1200">
                <a:solidFill>
                  <a:srgbClr val="404040"/>
                </a:solidFill>
                <a:highlight>
                  <a:schemeClr val="lt2"/>
                </a:highlight>
                <a:latin typeface="Consolas"/>
                <a:ea typeface="Consolas"/>
                <a:cs typeface="Consolas"/>
                <a:sym typeface="Consolas"/>
              </a:rPr>
              <a:t>‘r’</a:t>
            </a:r>
            <a:r>
              <a:rPr lang="en">
                <a:solidFill>
                  <a:srgbClr val="24292E"/>
                </a:solidFill>
                <a:highlight>
                  <a:schemeClr val="lt1"/>
                </a:highlight>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‘w’</a:t>
            </a:r>
            <a:r>
              <a:rPr lang="en">
                <a:solidFill>
                  <a:srgbClr val="24292E"/>
                </a:solidFill>
                <a:highlight>
                  <a:schemeClr val="lt1"/>
                </a:highlight>
                <a:latin typeface="Roboto"/>
                <a:ea typeface="Roboto"/>
                <a:cs typeface="Roboto"/>
                <a:sym typeface="Roboto"/>
              </a:rPr>
              <a:t>, or </a:t>
            </a:r>
            <a:r>
              <a:rPr lang="en" sz="1200">
                <a:solidFill>
                  <a:srgbClr val="404040"/>
                </a:solidFill>
                <a:highlight>
                  <a:schemeClr val="lt2"/>
                </a:highlight>
                <a:latin typeface="Consolas"/>
                <a:ea typeface="Consolas"/>
                <a:cs typeface="Consolas"/>
                <a:sym typeface="Consolas"/>
              </a:rPr>
              <a:t>‘rw’</a:t>
            </a:r>
            <a:r>
              <a:rPr lang="en">
                <a:solidFill>
                  <a:srgbClr val="24292E"/>
                </a:solidFill>
                <a:highlight>
                  <a:schemeClr val="lt1"/>
                </a:highlight>
                <a:latin typeface="Roboto"/>
                <a:ea typeface="Roboto"/>
                <a:cs typeface="Roboto"/>
                <a:sym typeface="Roboto"/>
              </a:rPr>
              <a:t>, in order to only read, only write, or performed both operations. </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sz="1200">
                <a:solidFill>
                  <a:srgbClr val="404040"/>
                </a:solidFill>
                <a:highlight>
                  <a:schemeClr val="lt2"/>
                </a:highlight>
                <a:latin typeface="Consolas"/>
                <a:ea typeface="Consolas"/>
                <a:cs typeface="Consolas"/>
                <a:sym typeface="Consolas"/>
              </a:rPr>
              <a:t>text.read()</a:t>
            </a:r>
            <a:r>
              <a:rPr lang="en">
                <a:solidFill>
                  <a:srgbClr val="24292E"/>
                </a:solidFill>
                <a:highlight>
                  <a:schemeClr val="lt1"/>
                </a:highlight>
                <a:latin typeface="Roboto"/>
                <a:ea typeface="Roboto"/>
                <a:cs typeface="Roboto"/>
                <a:sym typeface="Roboto"/>
              </a:rPr>
              <a:t> reads the entire file converting to a string type.</a:t>
            </a:r>
            <a:endParaRPr/>
          </a:p>
        </p:txBody>
      </p:sp>
      <p:pic>
        <p:nvPicPr>
          <p:cNvPr id="1365" name="Google Shape;1365;p101"/>
          <p:cNvPicPr preferRelativeResize="0"/>
          <p:nvPr/>
        </p:nvPicPr>
        <p:blipFill>
          <a:blip r:embed="rId3">
            <a:alphaModFix/>
          </a:blip>
          <a:stretch>
            <a:fillRect/>
          </a:stretch>
        </p:blipFill>
        <p:spPr>
          <a:xfrm>
            <a:off x="939363" y="2644700"/>
            <a:ext cx="7515225" cy="1847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1" name="Google Shape;1371;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72" name="Google Shape;1372;p10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Introduction to Modules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8" name="Google Shape;1378;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1379" name="Google Shape;1379;p103"/>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380" name="Google Shape;1380;p103"/>
          <p:cNvSpPr txBox="1"/>
          <p:nvPr/>
        </p:nvSpPr>
        <p:spPr>
          <a:xfrm>
            <a:off x="1422815" y="798151"/>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1000">
                <a:solidFill>
                  <a:schemeClr val="dk1"/>
                </a:solidFill>
                <a:latin typeface="Courier"/>
                <a:ea typeface="Courier"/>
                <a:cs typeface="Courier"/>
                <a:sym typeface="Courier"/>
              </a:rPr>
              <a:t>😱</a:t>
            </a:r>
            <a:r>
              <a:rPr lang="en" sz="1200">
                <a:solidFill>
                  <a:schemeClr val="dk1"/>
                </a:solidFill>
                <a:latin typeface="Roboto"/>
                <a:ea typeface="Roboto"/>
                <a:cs typeface="Roboto"/>
                <a:sym typeface="Roboto"/>
              </a:rPr>
              <a:t>No built-in</a:t>
            </a:r>
            <a:endParaRPr sz="1200">
              <a:solidFill>
                <a:schemeClr val="dk1"/>
              </a:solidFill>
              <a:latin typeface="Roboto"/>
              <a:ea typeface="Roboto"/>
              <a:cs typeface="Roboto"/>
              <a:sym typeface="Roboto"/>
            </a:endParaRPr>
          </a:p>
          <a:p>
            <a:pPr indent="0" lvl="0" marL="0" marR="0" rtl="0" algn="ctr">
              <a:lnSpc>
                <a:spcPct val="90000"/>
              </a:lnSpc>
              <a:spcBef>
                <a:spcPts val="0"/>
              </a:spcBef>
              <a:spcAft>
                <a:spcPts val="0"/>
              </a:spcAft>
              <a:buClr>
                <a:schemeClr val="dk1"/>
              </a:buClr>
              <a:buSzPts val="3300"/>
              <a:buFont typeface="Courier"/>
              <a:buNone/>
            </a:pPr>
            <a:r>
              <a:rPr lang="en" sz="1200">
                <a:solidFill>
                  <a:schemeClr val="dk1"/>
                </a:solidFill>
                <a:latin typeface="Roboto"/>
                <a:ea typeface="Roboto"/>
                <a:cs typeface="Roboto"/>
                <a:sym typeface="Roboto"/>
              </a:rPr>
              <a:t>function for</a:t>
            </a:r>
            <a:endParaRPr sz="1200">
              <a:solidFill>
                <a:schemeClr val="dk1"/>
              </a:solidFill>
              <a:latin typeface="Roboto"/>
              <a:ea typeface="Roboto"/>
              <a:cs typeface="Roboto"/>
              <a:sym typeface="Roboto"/>
            </a:endParaRPr>
          </a:p>
          <a:p>
            <a:pPr indent="0" lvl="0" marL="0" marR="0" rtl="0" algn="ctr">
              <a:lnSpc>
                <a:spcPct val="90000"/>
              </a:lnSpc>
              <a:spcBef>
                <a:spcPts val="0"/>
              </a:spcBef>
              <a:spcAft>
                <a:spcPts val="0"/>
              </a:spcAft>
              <a:buClr>
                <a:schemeClr val="dk1"/>
              </a:buClr>
              <a:buSzPts val="3300"/>
              <a:buFont typeface="Courier"/>
              <a:buNone/>
            </a:pPr>
            <a:r>
              <a:rPr lang="en" sz="1200">
                <a:solidFill>
                  <a:schemeClr val="dk1"/>
                </a:solidFill>
                <a:latin typeface="Roboto"/>
                <a:ea typeface="Roboto"/>
                <a:cs typeface="Roboto"/>
                <a:sym typeface="Roboto"/>
              </a:rPr>
              <a:t>my specific </a:t>
            </a:r>
            <a:endParaRPr sz="1200">
              <a:solidFill>
                <a:schemeClr val="dk1"/>
              </a:solidFill>
              <a:latin typeface="Roboto"/>
              <a:ea typeface="Roboto"/>
              <a:cs typeface="Roboto"/>
              <a:sym typeface="Roboto"/>
            </a:endParaRPr>
          </a:p>
          <a:p>
            <a:pPr indent="0" lvl="0" marL="0" marR="0" rtl="0" algn="ctr">
              <a:lnSpc>
                <a:spcPct val="90000"/>
              </a:lnSpc>
              <a:spcBef>
                <a:spcPts val="0"/>
              </a:spcBef>
              <a:spcAft>
                <a:spcPts val="0"/>
              </a:spcAft>
              <a:buClr>
                <a:schemeClr val="dk1"/>
              </a:buClr>
              <a:buSzPts val="3300"/>
              <a:buFont typeface="Courier"/>
              <a:buNone/>
            </a:pPr>
            <a:r>
              <a:rPr lang="en" sz="1200">
                <a:solidFill>
                  <a:schemeClr val="dk1"/>
                </a:solidFill>
                <a:latin typeface="Roboto"/>
                <a:ea typeface="Roboto"/>
                <a:cs typeface="Roboto"/>
                <a:sym typeface="Roboto"/>
              </a:rPr>
              <a:t>task</a:t>
            </a:r>
            <a:endParaRPr sz="1200">
              <a:solidFill>
                <a:schemeClr val="dk1"/>
              </a:solidFill>
              <a:latin typeface="Roboto"/>
              <a:ea typeface="Roboto"/>
              <a:cs typeface="Roboto"/>
              <a:sym typeface="Roboto"/>
            </a:endParaRPr>
          </a:p>
        </p:txBody>
      </p:sp>
      <p:sp>
        <p:nvSpPr>
          <p:cNvPr id="1381" name="Google Shape;1381;p103"/>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3"/>
          <p:cNvSpPr txBox="1"/>
          <p:nvPr/>
        </p:nvSpPr>
        <p:spPr>
          <a:xfrm>
            <a:off x="1917475" y="1858550"/>
            <a:ext cx="69522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rgbClr val="FFFFFF"/>
                </a:solidFill>
                <a:latin typeface="Roboto Light"/>
                <a:ea typeface="Roboto Light"/>
                <a:cs typeface="Roboto Light"/>
                <a:sym typeface="Roboto Light"/>
              </a:rPr>
              <a:t>Relax! We can bring in external modules to perform the specific task. </a:t>
            </a:r>
            <a:endParaRPr sz="36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sz="3600">
              <a:solidFill>
                <a:srgbClr val="FFFFFF"/>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04"/>
          <p:cNvSpPr txBox="1"/>
          <p:nvPr>
            <p:ph idx="3" type="body"/>
          </p:nvPr>
        </p:nvSpPr>
        <p:spPr>
          <a:xfrm>
            <a:off x="229325" y="751800"/>
            <a:ext cx="7816800" cy="313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Import Modules</a:t>
            </a:r>
            <a:endParaRPr b="1"/>
          </a:p>
          <a:p>
            <a:pPr indent="0" lvl="0" marL="0" rtl="0" algn="l">
              <a:spcBef>
                <a:spcPts val="1600"/>
              </a:spcBef>
              <a:spcAft>
                <a:spcPts val="1600"/>
              </a:spcAft>
              <a:buClr>
                <a:schemeClr val="dk1"/>
              </a:buClr>
              <a:buSzPts val="1100"/>
              <a:buFont typeface="Arial"/>
              <a:buNone/>
            </a:pPr>
            <a:r>
              <a:t/>
            </a:r>
            <a:endParaRPr b="1"/>
          </a:p>
        </p:txBody>
      </p:sp>
      <p:sp>
        <p:nvSpPr>
          <p:cNvPr id="1388" name="Google Shape;1388;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Introduction to Modules</a:t>
            </a:r>
            <a:endParaRPr b="1">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89" name="Google Shape;1389;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90" name="Google Shape;1390;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1" name="Google Shape;1391;p104"/>
          <p:cNvSpPr txBox="1"/>
          <p:nvPr/>
        </p:nvSpPr>
        <p:spPr>
          <a:xfrm>
            <a:off x="561300" y="1000750"/>
            <a:ext cx="8021400" cy="1288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string</a:t>
            </a:r>
            <a:r>
              <a:rPr lang="en">
                <a:solidFill>
                  <a:srgbClr val="24292E"/>
                </a:solidFill>
                <a:highlight>
                  <a:schemeClr val="lt1"/>
                </a:highlight>
                <a:latin typeface="Roboto"/>
                <a:ea typeface="Roboto"/>
                <a:cs typeface="Roboto"/>
                <a:sym typeface="Roboto"/>
              </a:rPr>
              <a:t> module contains many helpful constants and methods which pertain to strings. For example, users can use </a:t>
            </a:r>
            <a:r>
              <a:rPr lang="en" sz="1200">
                <a:solidFill>
                  <a:srgbClr val="404040"/>
                </a:solidFill>
                <a:highlight>
                  <a:schemeClr val="lt2"/>
                </a:highlight>
                <a:latin typeface="Consolas"/>
                <a:ea typeface="Consolas"/>
                <a:cs typeface="Consolas"/>
                <a:sym typeface="Consolas"/>
              </a:rPr>
              <a:t>string.ascii_letters</a:t>
            </a:r>
            <a:r>
              <a:rPr lang="en">
                <a:solidFill>
                  <a:srgbClr val="24292E"/>
                </a:solidFill>
                <a:highlight>
                  <a:schemeClr val="lt1"/>
                </a:highlight>
                <a:latin typeface="Roboto"/>
                <a:ea typeface="Roboto"/>
                <a:cs typeface="Roboto"/>
                <a:sym typeface="Roboto"/>
              </a:rPr>
              <a:t> and Python will instantly grab a reference to every ascii character.</a:t>
            </a:r>
            <a:endParaRPr>
              <a:solidFill>
                <a:srgbClr val="24292E"/>
              </a:solidFill>
              <a:highlight>
                <a:schemeClr val="lt1"/>
              </a:highlight>
              <a:latin typeface="Roboto"/>
              <a:ea typeface="Roboto"/>
              <a:cs typeface="Roboto"/>
              <a:sym typeface="Roboto"/>
            </a:endParaRPr>
          </a:p>
        </p:txBody>
      </p:sp>
      <p:pic>
        <p:nvPicPr>
          <p:cNvPr id="1392" name="Google Shape;1392;p104"/>
          <p:cNvPicPr preferRelativeResize="0"/>
          <p:nvPr/>
        </p:nvPicPr>
        <p:blipFill>
          <a:blip r:embed="rId3">
            <a:alphaModFix/>
          </a:blip>
          <a:stretch>
            <a:fillRect/>
          </a:stretch>
        </p:blipFill>
        <p:spPr>
          <a:xfrm>
            <a:off x="969738" y="2016600"/>
            <a:ext cx="7793626" cy="1110300"/>
          </a:xfrm>
          <a:prstGeom prst="rect">
            <a:avLst/>
          </a:prstGeom>
          <a:noFill/>
          <a:ln>
            <a:noFill/>
          </a:ln>
        </p:spPr>
      </p:pic>
      <p:pic>
        <p:nvPicPr>
          <p:cNvPr id="1393" name="Google Shape;1393;p104"/>
          <p:cNvPicPr preferRelativeResize="0"/>
          <p:nvPr/>
        </p:nvPicPr>
        <p:blipFill>
          <a:blip r:embed="rId4">
            <a:alphaModFix/>
          </a:blip>
          <a:stretch>
            <a:fillRect/>
          </a:stretch>
        </p:blipFill>
        <p:spPr>
          <a:xfrm>
            <a:off x="969750" y="3279300"/>
            <a:ext cx="6591525" cy="149395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05"/>
          <p:cNvSpPr txBox="1"/>
          <p:nvPr>
            <p:ph idx="3" type="body"/>
          </p:nvPr>
        </p:nvSpPr>
        <p:spPr>
          <a:xfrm>
            <a:off x="229325" y="751800"/>
            <a:ext cx="7816800" cy="313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Import Modules</a:t>
            </a:r>
            <a:endParaRPr b="1"/>
          </a:p>
          <a:p>
            <a:pPr indent="0" lvl="0" marL="0" rtl="0" algn="l">
              <a:spcBef>
                <a:spcPts val="1600"/>
              </a:spcBef>
              <a:spcAft>
                <a:spcPts val="1600"/>
              </a:spcAft>
              <a:buClr>
                <a:schemeClr val="dk1"/>
              </a:buClr>
              <a:buSzPts val="1100"/>
              <a:buFont typeface="Arial"/>
              <a:buNone/>
            </a:pPr>
            <a:r>
              <a:t/>
            </a:r>
            <a:endParaRPr b="1"/>
          </a:p>
        </p:txBody>
      </p:sp>
      <p:sp>
        <p:nvSpPr>
          <p:cNvPr id="1399" name="Google Shape;139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Modules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00" name="Google Shape;1400;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01" name="Google Shape;140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2" name="Google Shape;1402;p105"/>
          <p:cNvSpPr txBox="1"/>
          <p:nvPr/>
        </p:nvSpPr>
        <p:spPr>
          <a:xfrm>
            <a:off x="561300" y="1000750"/>
            <a:ext cx="8021400" cy="922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random</a:t>
            </a:r>
            <a:r>
              <a:rPr lang="en">
                <a:solidFill>
                  <a:srgbClr val="24292E"/>
                </a:solidFill>
                <a:highlight>
                  <a:schemeClr val="lt1"/>
                </a:highlight>
                <a:latin typeface="Roboto"/>
                <a:ea typeface="Roboto"/>
                <a:cs typeface="Roboto"/>
                <a:sym typeface="Roboto"/>
              </a:rPr>
              <a:t> module does exactly what one might expect, it allows Python to randomly select values from set ranges, lists, or even strings.</a:t>
            </a:r>
            <a:endParaRPr>
              <a:solidFill>
                <a:srgbClr val="24292E"/>
              </a:solidFill>
              <a:highlight>
                <a:schemeClr val="lt1"/>
              </a:highlight>
              <a:latin typeface="Roboto"/>
              <a:ea typeface="Roboto"/>
              <a:cs typeface="Roboto"/>
              <a:sym typeface="Roboto"/>
            </a:endParaRPr>
          </a:p>
        </p:txBody>
      </p:sp>
      <p:pic>
        <p:nvPicPr>
          <p:cNvPr id="1403" name="Google Shape;1403;p105"/>
          <p:cNvPicPr preferRelativeResize="0"/>
          <p:nvPr/>
        </p:nvPicPr>
        <p:blipFill>
          <a:blip r:embed="rId3">
            <a:alphaModFix/>
          </a:blip>
          <a:stretch>
            <a:fillRect/>
          </a:stretch>
        </p:blipFill>
        <p:spPr>
          <a:xfrm>
            <a:off x="635750" y="1613325"/>
            <a:ext cx="4852525" cy="3149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06"/>
          <p:cNvSpPr txBox="1"/>
          <p:nvPr>
            <p:ph type="title"/>
          </p:nvPr>
        </p:nvSpPr>
        <p:spPr>
          <a:xfrm>
            <a:off x="-298925" y="-55625"/>
            <a:ext cx="9168600" cy="717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Modules</a:t>
            </a:r>
            <a:endParaRPr/>
          </a:p>
          <a:p>
            <a:pPr indent="0" lvl="0" marL="0" rtl="0" algn="l">
              <a:spcBef>
                <a:spcPts val="0"/>
              </a:spcBef>
              <a:spcAft>
                <a:spcPts val="0"/>
              </a:spcAft>
              <a:buNone/>
            </a:pPr>
            <a:r>
              <a:t/>
            </a:r>
            <a:endParaRPr/>
          </a:p>
        </p:txBody>
      </p:sp>
      <p:sp>
        <p:nvSpPr>
          <p:cNvPr id="1409" name="Google Shape;1409;p106"/>
          <p:cNvSpPr txBox="1"/>
          <p:nvPr>
            <p:ph idx="1" type="subTitle"/>
          </p:nvPr>
        </p:nvSpPr>
        <p:spPr>
          <a:xfrm>
            <a:off x="159175" y="662275"/>
            <a:ext cx="9144000" cy="454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Import Modules</a:t>
            </a:r>
            <a:endParaRPr b="1"/>
          </a:p>
          <a:p>
            <a:pPr indent="0" lvl="0" marL="0" rtl="0" algn="l">
              <a:spcBef>
                <a:spcPts val="1600"/>
              </a:spcBef>
              <a:spcAft>
                <a:spcPts val="1600"/>
              </a:spcAft>
              <a:buNone/>
            </a:pPr>
            <a:r>
              <a:t/>
            </a:r>
            <a:endParaRPr b="1"/>
          </a:p>
        </p:txBody>
      </p:sp>
      <p:sp>
        <p:nvSpPr>
          <p:cNvPr id="1410" name="Google Shape;1410;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1" name="Google Shape;1411;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12" name="Google Shape;1412;p106"/>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413" name="Google Shape;1413;p106"/>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414" name="Google Shape;1414;p106"/>
          <p:cNvSpPr txBox="1"/>
          <p:nvPr/>
        </p:nvSpPr>
        <p:spPr>
          <a:xfrm>
            <a:off x="380100" y="1013900"/>
            <a:ext cx="8383800" cy="799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random</a:t>
            </a:r>
            <a:r>
              <a:rPr lang="en">
                <a:solidFill>
                  <a:srgbClr val="24292E"/>
                </a:solidFill>
                <a:highlight>
                  <a:srgbClr val="FFFFFF"/>
                </a:highlight>
                <a:latin typeface="Roboto"/>
                <a:ea typeface="Roboto"/>
                <a:cs typeface="Roboto"/>
                <a:sym typeface="Roboto"/>
              </a:rPr>
              <a:t> module does exactly what one might expect, it allows Python to randomly select values from set ranges, lists, or even strings.</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p:txBody>
      </p:sp>
      <p:pic>
        <p:nvPicPr>
          <p:cNvPr id="1415" name="Google Shape;1415;p106"/>
          <p:cNvPicPr preferRelativeResize="0"/>
          <p:nvPr/>
        </p:nvPicPr>
        <p:blipFill>
          <a:blip r:embed="rId3">
            <a:alphaModFix/>
          </a:blip>
          <a:stretch>
            <a:fillRect/>
          </a:stretch>
        </p:blipFill>
        <p:spPr>
          <a:xfrm>
            <a:off x="4327773" y="1642000"/>
            <a:ext cx="4358201" cy="2829088"/>
          </a:xfrm>
          <a:prstGeom prst="rect">
            <a:avLst/>
          </a:prstGeom>
          <a:noFill/>
          <a:ln>
            <a:noFill/>
          </a:ln>
        </p:spPr>
      </p:pic>
      <p:pic>
        <p:nvPicPr>
          <p:cNvPr id="1416" name="Google Shape;1416;p106"/>
          <p:cNvPicPr preferRelativeResize="0"/>
          <p:nvPr/>
        </p:nvPicPr>
        <p:blipFill>
          <a:blip r:embed="rId4">
            <a:alphaModFix/>
          </a:blip>
          <a:stretch>
            <a:fillRect/>
          </a:stretch>
        </p:blipFill>
        <p:spPr>
          <a:xfrm>
            <a:off x="380100" y="2513588"/>
            <a:ext cx="3628049" cy="1005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0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a:t>
            </a:r>
            <a:r>
              <a:rPr lang="en"/>
              <a:t> Minutes</a:t>
            </a:r>
            <a:endParaRPr/>
          </a:p>
        </p:txBody>
      </p:sp>
      <p:sp>
        <p:nvSpPr>
          <p:cNvPr id="1427" name="Google Shape;142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28" name="Google Shape;1428;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29" name="Google Shape;1429;p108"/>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Module Playground</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have the opportunity to explore some of Python’s modules and play around with them.</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09"/>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1200"/>
              </a:spcAft>
              <a:buClr>
                <a:schemeClr val="dk1"/>
              </a:buClr>
              <a:buSzPts val="1100"/>
              <a:buFont typeface="Arial"/>
              <a:buNone/>
            </a:pPr>
            <a:r>
              <a:t/>
            </a:r>
            <a:endParaRPr b="1"/>
          </a:p>
        </p:txBody>
      </p:sp>
      <p:sp>
        <p:nvSpPr>
          <p:cNvPr id="1435" name="Google Shape;1435;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Module Playground</a:t>
            </a:r>
            <a:endParaRPr/>
          </a:p>
          <a:p>
            <a:pPr indent="0" lvl="0" marL="0" rtl="0" algn="l">
              <a:spcBef>
                <a:spcPts val="0"/>
              </a:spcBef>
              <a:spcAft>
                <a:spcPts val="0"/>
              </a:spcAft>
              <a:buNone/>
            </a:pPr>
            <a:r>
              <a:t/>
            </a:r>
            <a:endParaRPr/>
          </a:p>
        </p:txBody>
      </p:sp>
      <p:sp>
        <p:nvSpPr>
          <p:cNvPr id="1436" name="Google Shape;1436;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37" name="Google Shape;1437;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8" name="Google Shape;1438;p109"/>
          <p:cNvSpPr txBox="1"/>
          <p:nvPr/>
        </p:nvSpPr>
        <p:spPr>
          <a:xfrm>
            <a:off x="755675" y="2330675"/>
            <a:ext cx="6764100" cy="78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b="1" lang="en">
                <a:solidFill>
                  <a:srgbClr val="24292E"/>
                </a:solidFill>
                <a:highlight>
                  <a:srgbClr val="FFFFFF"/>
                </a:highlight>
                <a:latin typeface="Roboto"/>
                <a:ea typeface="Roboto"/>
                <a:cs typeface="Roboto"/>
                <a:sym typeface="Roboto"/>
              </a:rPr>
              <a:t>Hint: </a:t>
            </a:r>
            <a:endParaRPr b="1">
              <a:solidFill>
                <a:srgbClr val="24292E"/>
              </a:solidFill>
              <a:highlight>
                <a:srgbClr val="FFFFFF"/>
              </a:highlight>
              <a:latin typeface="Roboto"/>
              <a:ea typeface="Roboto"/>
              <a:cs typeface="Roboto"/>
              <a:sym typeface="Roboto"/>
            </a:endParaRPr>
          </a:p>
          <a:p>
            <a:pPr indent="-317500" lvl="1" marL="914400" rtl="0" algn="l">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Use your Google-fu skills.</a:t>
            </a:r>
            <a:r>
              <a:rPr b="1" lang="en">
                <a:solidFill>
                  <a:srgbClr val="24292E"/>
                </a:solidFill>
                <a:highlight>
                  <a:srgbClr val="FFFFFF"/>
                </a:highlight>
                <a:latin typeface="Roboto"/>
                <a:ea typeface="Roboto"/>
                <a:cs typeface="Roboto"/>
                <a:sym typeface="Roboto"/>
              </a:rPr>
              <a:t> </a:t>
            </a:r>
            <a:endParaRPr b="1">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4292E"/>
              </a:solidFill>
              <a:highlight>
                <a:srgbClr val="FFFFFF"/>
              </a:highlight>
              <a:latin typeface="Roboto"/>
              <a:ea typeface="Roboto"/>
              <a:cs typeface="Roboto"/>
              <a:sym typeface="Roboto"/>
            </a:endParaRPr>
          </a:p>
        </p:txBody>
      </p:sp>
      <p:sp>
        <p:nvSpPr>
          <p:cNvPr id="1439" name="Google Shape;1439;p109"/>
          <p:cNvSpPr txBox="1"/>
          <p:nvPr/>
        </p:nvSpPr>
        <p:spPr>
          <a:xfrm>
            <a:off x="693075" y="1258425"/>
            <a:ext cx="8176500" cy="914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There are tons of built-in modules for Python and there is no possible way that a single class could cover all of them.</a:t>
            </a:r>
            <a:endParaRPr>
              <a:solidFill>
                <a:srgbClr val="24292E"/>
              </a:solidFill>
              <a:highlight>
                <a:srgbClr val="FFFFFF"/>
              </a:highlight>
              <a:latin typeface="Roboto"/>
              <a:ea typeface="Roboto"/>
              <a:cs typeface="Roboto"/>
              <a:sym typeface="Roboto"/>
            </a:endParaRPr>
          </a:p>
          <a:p>
            <a:pPr indent="-317500" lvl="1" marL="914400" rtl="0" algn="l">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Source yourself Built-In Python modules and share with the class. </a:t>
            </a:r>
            <a:endParaRPr>
              <a:solidFill>
                <a:srgbClr val="24292E"/>
              </a:solidFill>
              <a:highlight>
                <a:srgbClr val="FFFFFF"/>
              </a:highlight>
              <a:latin typeface="Roboto"/>
              <a:ea typeface="Roboto"/>
              <a:cs typeface="Roboto"/>
              <a:sym typeface="Roboto"/>
            </a:endParaRPr>
          </a:p>
        </p:txBody>
      </p:sp>
      <p:pic>
        <p:nvPicPr>
          <p:cNvPr id="1440" name="Google Shape;1440;p109"/>
          <p:cNvPicPr preferRelativeResize="0"/>
          <p:nvPr/>
        </p:nvPicPr>
        <p:blipFill>
          <a:blip r:embed="rId3">
            <a:alphaModFix/>
          </a:blip>
          <a:stretch>
            <a:fillRect/>
          </a:stretch>
        </p:blipFill>
        <p:spPr>
          <a:xfrm flipH="1" rot="-1764928">
            <a:off x="3733023" y="2286598"/>
            <a:ext cx="626578" cy="6265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8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1219" name="Google Shape;1219;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20" name="Google Shape;1220;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21" name="Google Shape;1221;p83"/>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Python Check</a:t>
            </a:r>
            <a:r>
              <a:rPr b="1" lang="en" sz="2600"/>
              <a:t>-Up</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will</a:t>
            </a:r>
            <a:r>
              <a:rPr lang="en" sz="1900">
                <a:latin typeface="Roboto Light"/>
                <a:ea typeface="Roboto Light"/>
                <a:cs typeface="Roboto Light"/>
                <a:sym typeface="Roboto Light"/>
              </a:rPr>
              <a:t> start with a quick warm up activity to get the Python juices flowing!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6" name="Google Shape;1446;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pic>
        <p:nvPicPr>
          <p:cNvPr id="1451" name="Google Shape;1451;p111"/>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1452" name="Google Shape;1452;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453" name="Google Shape;1453;p111" title="15 minute Countdown timer (with alarm)">
            <a:hlinkClick r:id="rId4"/>
          </p:cNvPr>
          <p:cNvPicPr preferRelativeResize="0"/>
          <p:nvPr/>
        </p:nvPicPr>
        <p:blipFill>
          <a:blip r:embed="rId5">
            <a:alphaModFix/>
          </a:blip>
          <a:stretch>
            <a:fillRect/>
          </a:stretch>
        </p:blipFill>
        <p:spPr>
          <a:xfrm>
            <a:off x="298200" y="3657575"/>
            <a:ext cx="1732850" cy="1299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9" name="Google Shape;1459;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60" name="Google Shape;1460;p11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Reading in CSV Files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13"/>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4292E"/>
                </a:solidFill>
                <a:highlight>
                  <a:srgbClr val="FFFFFF"/>
                </a:highlight>
              </a:rPr>
              <a:t>I</a:t>
            </a:r>
            <a:r>
              <a:rPr lang="en" sz="2400">
                <a:solidFill>
                  <a:srgbClr val="24292E"/>
                </a:solidFill>
                <a:highlight>
                  <a:srgbClr val="FFFFFF"/>
                </a:highlight>
              </a:rPr>
              <a:t>t is more likely within the data industry to run across files known as </a:t>
            </a:r>
            <a:r>
              <a:rPr b="1" lang="en" sz="2400">
                <a:solidFill>
                  <a:srgbClr val="24292E"/>
                </a:solidFill>
                <a:highlight>
                  <a:srgbClr val="FFFFFF"/>
                </a:highlight>
              </a:rPr>
              <a:t>CSV files</a:t>
            </a:r>
            <a:r>
              <a:rPr lang="en" sz="2400">
                <a:solidFill>
                  <a:srgbClr val="24292E"/>
                </a:solidFill>
                <a:highlight>
                  <a:srgbClr val="FFFFFF"/>
                </a:highlight>
              </a:rPr>
              <a:t>.</a:t>
            </a:r>
            <a:r>
              <a:rPr b="1" lang="en" sz="2400"/>
              <a:t> </a:t>
            </a:r>
            <a:r>
              <a:rPr lang="en" sz="2400"/>
              <a:t> </a:t>
            </a:r>
            <a:endParaRPr sz="2400"/>
          </a:p>
        </p:txBody>
      </p:sp>
      <p:sp>
        <p:nvSpPr>
          <p:cNvPr id="1466" name="Google Shape;1466;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7" name="Google Shape;1467;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14"/>
          <p:cNvSpPr txBox="1"/>
          <p:nvPr>
            <p:ph idx="3" type="body"/>
          </p:nvPr>
        </p:nvSpPr>
        <p:spPr>
          <a:xfrm>
            <a:off x="229325" y="782663"/>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Comma Separated Values </a:t>
            </a:r>
            <a:endParaRPr b="1"/>
          </a:p>
          <a:p>
            <a:pPr indent="0" lvl="0" marL="0" rtl="0" algn="l">
              <a:spcBef>
                <a:spcPts val="1600"/>
              </a:spcBef>
              <a:spcAft>
                <a:spcPts val="1200"/>
              </a:spcAft>
              <a:buClr>
                <a:schemeClr val="dk1"/>
              </a:buClr>
              <a:buSzPts val="1100"/>
              <a:buFont typeface="Arial"/>
              <a:buNone/>
            </a:pPr>
            <a:r>
              <a:t/>
            </a:r>
            <a:endParaRPr b="1"/>
          </a:p>
        </p:txBody>
      </p:sp>
      <p:sp>
        <p:nvSpPr>
          <p:cNvPr id="1473" name="Google Shape;1473;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in CSV Files</a:t>
            </a:r>
            <a:endParaRPr/>
          </a:p>
          <a:p>
            <a:pPr indent="0" lvl="0" marL="0" rtl="0" algn="l">
              <a:spcBef>
                <a:spcPts val="0"/>
              </a:spcBef>
              <a:spcAft>
                <a:spcPts val="0"/>
              </a:spcAft>
              <a:buNone/>
            </a:pPr>
            <a:r>
              <a:t/>
            </a:r>
            <a:endParaRPr/>
          </a:p>
        </p:txBody>
      </p:sp>
      <p:sp>
        <p:nvSpPr>
          <p:cNvPr id="1474" name="Google Shape;1474;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75" name="Google Shape;1475;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6" name="Google Shape;1476;p114"/>
          <p:cNvSpPr txBox="1"/>
          <p:nvPr/>
        </p:nvSpPr>
        <p:spPr>
          <a:xfrm>
            <a:off x="434475" y="1225175"/>
            <a:ext cx="47091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b="1" lang="en">
                <a:solidFill>
                  <a:srgbClr val="24292E"/>
                </a:solidFill>
                <a:highlight>
                  <a:schemeClr val="lt1"/>
                </a:highlight>
                <a:latin typeface="Roboto"/>
                <a:ea typeface="Roboto"/>
                <a:cs typeface="Roboto"/>
                <a:sym typeface="Roboto"/>
              </a:rPr>
              <a:t>CSV</a:t>
            </a:r>
            <a:r>
              <a:rPr lang="en">
                <a:solidFill>
                  <a:srgbClr val="24292E"/>
                </a:solidFill>
                <a:highlight>
                  <a:schemeClr val="lt1"/>
                </a:highlight>
                <a:latin typeface="Roboto"/>
                <a:ea typeface="Roboto"/>
                <a:cs typeface="Roboto"/>
                <a:sym typeface="Roboto"/>
              </a:rPr>
              <a:t> stands for </a:t>
            </a:r>
            <a:r>
              <a:rPr b="1" lang="en">
                <a:solidFill>
                  <a:srgbClr val="24292E"/>
                </a:solidFill>
                <a:highlight>
                  <a:schemeClr val="lt1"/>
                </a:highlight>
                <a:latin typeface="Roboto"/>
                <a:ea typeface="Roboto"/>
                <a:cs typeface="Roboto"/>
                <a:sym typeface="Roboto"/>
              </a:rPr>
              <a:t>Comma Separated Values </a:t>
            </a:r>
            <a:r>
              <a:rPr lang="en">
                <a:solidFill>
                  <a:srgbClr val="24292E"/>
                </a:solidFill>
                <a:highlight>
                  <a:schemeClr val="lt1"/>
                </a:highlight>
                <a:latin typeface="Roboto"/>
                <a:ea typeface="Roboto"/>
                <a:cs typeface="Roboto"/>
                <a:sym typeface="Roboto"/>
              </a:rPr>
              <a:t>and is essentially a table that has been converted into text format with each row and column being separated by specified symbols.</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More often than not each row is located on a new line and each column is separated by a comma. Seems simple enough since this is why the file type is called Comma Separated Values.</a:t>
            </a:r>
            <a:endParaRPr>
              <a:solidFill>
                <a:srgbClr val="24292E"/>
              </a:solidFill>
              <a:highlight>
                <a:schemeClr val="lt1"/>
              </a:highlight>
              <a:latin typeface="Roboto"/>
              <a:ea typeface="Roboto"/>
              <a:cs typeface="Roboto"/>
              <a:sym typeface="Roboto"/>
            </a:endParaRPr>
          </a:p>
        </p:txBody>
      </p:sp>
      <p:pic>
        <p:nvPicPr>
          <p:cNvPr id="1477" name="Google Shape;1477;p114"/>
          <p:cNvPicPr preferRelativeResize="0"/>
          <p:nvPr/>
        </p:nvPicPr>
        <p:blipFill>
          <a:blip r:embed="rId3">
            <a:alphaModFix/>
          </a:blip>
          <a:stretch>
            <a:fillRect/>
          </a:stretch>
        </p:blipFill>
        <p:spPr>
          <a:xfrm>
            <a:off x="5731150" y="1013900"/>
            <a:ext cx="2628733" cy="3173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15"/>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4292E"/>
                </a:solidFill>
                <a:highlight>
                  <a:srgbClr val="FFFFFF"/>
                </a:highlight>
              </a:rPr>
              <a:t>Python</a:t>
            </a:r>
            <a:r>
              <a:rPr lang="en" sz="2400">
                <a:solidFill>
                  <a:srgbClr val="24292E"/>
                </a:solidFill>
                <a:highlight>
                  <a:srgbClr val="FFFFFF"/>
                </a:highlight>
              </a:rPr>
              <a:t> has a module called </a:t>
            </a:r>
            <a:r>
              <a:rPr lang="en" sz="2400">
                <a:solidFill>
                  <a:srgbClr val="404040"/>
                </a:solidFill>
                <a:highlight>
                  <a:schemeClr val="lt2"/>
                </a:highlight>
              </a:rPr>
              <a:t>csv</a:t>
            </a:r>
            <a:r>
              <a:rPr lang="en" sz="2400">
                <a:solidFill>
                  <a:srgbClr val="24292E"/>
                </a:solidFill>
                <a:highlight>
                  <a:srgbClr val="FFFFFF"/>
                </a:highlight>
              </a:rPr>
              <a:t> which pulls in data from external </a:t>
            </a:r>
            <a:r>
              <a:rPr b="1" lang="en" sz="2400">
                <a:solidFill>
                  <a:srgbClr val="24292E"/>
                </a:solidFill>
                <a:highlight>
                  <a:srgbClr val="FFFFFF"/>
                </a:highlight>
              </a:rPr>
              <a:t>CSV</a:t>
            </a:r>
            <a:r>
              <a:rPr lang="en" sz="2400">
                <a:solidFill>
                  <a:srgbClr val="24292E"/>
                </a:solidFill>
                <a:highlight>
                  <a:srgbClr val="FFFFFF"/>
                </a:highlight>
              </a:rPr>
              <a:t> files and perform some operations upon them.</a:t>
            </a:r>
            <a:r>
              <a:rPr lang="en" sz="2400"/>
              <a:t> </a:t>
            </a:r>
            <a:endParaRPr sz="2400"/>
          </a:p>
        </p:txBody>
      </p:sp>
      <p:sp>
        <p:nvSpPr>
          <p:cNvPr id="1483" name="Google Shape;1483;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4" name="Google Shape;1484;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16"/>
          <p:cNvSpPr txBox="1"/>
          <p:nvPr>
            <p:ph idx="3" type="body"/>
          </p:nvPr>
        </p:nvSpPr>
        <p:spPr>
          <a:xfrm>
            <a:off x="229325" y="782663"/>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os module</a:t>
            </a:r>
            <a:endParaRPr b="1"/>
          </a:p>
          <a:p>
            <a:pPr indent="0" lvl="0" marL="0" rtl="0" algn="l">
              <a:spcBef>
                <a:spcPts val="1600"/>
              </a:spcBef>
              <a:spcAft>
                <a:spcPts val="1200"/>
              </a:spcAft>
              <a:buClr>
                <a:schemeClr val="dk1"/>
              </a:buClr>
              <a:buSzPts val="1100"/>
              <a:buFont typeface="Arial"/>
              <a:buNone/>
            </a:pPr>
            <a:r>
              <a:t/>
            </a:r>
            <a:endParaRPr b="1"/>
          </a:p>
        </p:txBody>
      </p:sp>
      <p:sp>
        <p:nvSpPr>
          <p:cNvPr id="1490" name="Google Shape;1490;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Reading in CSV Files</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491" name="Google Shape;1491;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92" name="Google Shape;1492;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93" name="Google Shape;1493;p116"/>
          <p:cNvPicPr preferRelativeResize="0"/>
          <p:nvPr/>
        </p:nvPicPr>
        <p:blipFill>
          <a:blip r:embed="rId3">
            <a:alphaModFix/>
          </a:blip>
          <a:stretch>
            <a:fillRect/>
          </a:stretch>
        </p:blipFill>
        <p:spPr>
          <a:xfrm>
            <a:off x="575375" y="1164050"/>
            <a:ext cx="7419975" cy="1333500"/>
          </a:xfrm>
          <a:prstGeom prst="rect">
            <a:avLst/>
          </a:prstGeom>
          <a:noFill/>
          <a:ln>
            <a:noFill/>
          </a:ln>
        </p:spPr>
      </p:pic>
      <p:sp>
        <p:nvSpPr>
          <p:cNvPr id="1494" name="Google Shape;1494;p116"/>
          <p:cNvSpPr txBox="1"/>
          <p:nvPr/>
        </p:nvSpPr>
        <p:spPr>
          <a:xfrm>
            <a:off x="644150" y="2820625"/>
            <a:ext cx="7163700" cy="86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The first major piece of code to point out is the importing and usages of the </a:t>
            </a:r>
            <a:r>
              <a:rPr lang="en" sz="1200">
                <a:solidFill>
                  <a:srgbClr val="404040"/>
                </a:solidFill>
                <a:highlight>
                  <a:schemeClr val="lt2"/>
                </a:highlight>
                <a:latin typeface="Consolas"/>
                <a:ea typeface="Consolas"/>
                <a:cs typeface="Consolas"/>
                <a:sym typeface="Consolas"/>
              </a:rPr>
              <a:t>os</a:t>
            </a:r>
            <a:r>
              <a:rPr lang="en">
                <a:solidFill>
                  <a:srgbClr val="24292E"/>
                </a:solidFill>
                <a:highlight>
                  <a:schemeClr val="lt1"/>
                </a:highlight>
                <a:latin typeface="Roboto"/>
                <a:ea typeface="Roboto"/>
                <a:cs typeface="Roboto"/>
                <a:sym typeface="Roboto"/>
              </a:rPr>
              <a:t> module. This module allows Python programmers to very easily create dynamic paths to external files that function across different operating systems.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17"/>
          <p:cNvSpPr txBox="1"/>
          <p:nvPr>
            <p:ph idx="3" type="body"/>
          </p:nvPr>
        </p:nvSpPr>
        <p:spPr>
          <a:xfrm>
            <a:off x="229325" y="782663"/>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csv reader</a:t>
            </a:r>
            <a:endParaRPr b="1"/>
          </a:p>
          <a:p>
            <a:pPr indent="0" lvl="0" marL="0" rtl="0" algn="l">
              <a:spcBef>
                <a:spcPts val="1600"/>
              </a:spcBef>
              <a:spcAft>
                <a:spcPts val="1200"/>
              </a:spcAft>
              <a:buClr>
                <a:schemeClr val="dk1"/>
              </a:buClr>
              <a:buSzPts val="1100"/>
              <a:buFont typeface="Arial"/>
              <a:buNone/>
            </a:pPr>
            <a:r>
              <a:t/>
            </a:r>
            <a:endParaRPr b="1"/>
          </a:p>
        </p:txBody>
      </p:sp>
      <p:sp>
        <p:nvSpPr>
          <p:cNvPr id="1500" name="Google Shape;1500;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Reading in CSV Files</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501" name="Google Shape;1501;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02" name="Google Shape;1502;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03" name="Google Shape;1503;p117"/>
          <p:cNvPicPr preferRelativeResize="0"/>
          <p:nvPr/>
        </p:nvPicPr>
        <p:blipFill>
          <a:blip r:embed="rId3">
            <a:alphaModFix/>
          </a:blip>
          <a:stretch>
            <a:fillRect/>
          </a:stretch>
        </p:blipFill>
        <p:spPr>
          <a:xfrm>
            <a:off x="777713" y="1095850"/>
            <a:ext cx="6104925" cy="2446275"/>
          </a:xfrm>
          <a:prstGeom prst="rect">
            <a:avLst/>
          </a:prstGeom>
          <a:noFill/>
          <a:ln>
            <a:noFill/>
          </a:ln>
        </p:spPr>
      </p:pic>
      <p:sp>
        <p:nvSpPr>
          <p:cNvPr id="1504" name="Google Shape;1504;p117"/>
          <p:cNvSpPr txBox="1"/>
          <p:nvPr/>
        </p:nvSpPr>
        <p:spPr>
          <a:xfrm>
            <a:off x="729900" y="3673725"/>
            <a:ext cx="8063100" cy="655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Instead of </a:t>
            </a:r>
            <a:r>
              <a:rPr lang="en" sz="1200">
                <a:solidFill>
                  <a:srgbClr val="404040"/>
                </a:solidFill>
                <a:highlight>
                  <a:schemeClr val="lt2"/>
                </a:highlight>
                <a:latin typeface="Consolas"/>
                <a:ea typeface="Consolas"/>
                <a:cs typeface="Consolas"/>
                <a:sym typeface="Consolas"/>
              </a:rPr>
              <a:t>text.read()</a:t>
            </a:r>
            <a:r>
              <a:rPr lang="en">
                <a:solidFill>
                  <a:srgbClr val="24292E"/>
                </a:solidFill>
                <a:highlight>
                  <a:schemeClr val="lt1"/>
                </a:highlight>
                <a:latin typeface="Roboto"/>
                <a:ea typeface="Roboto"/>
                <a:cs typeface="Roboto"/>
                <a:sym typeface="Roboto"/>
              </a:rPr>
              <a:t>, this new code instead utilizes </a:t>
            </a:r>
            <a:r>
              <a:rPr lang="en" sz="1200">
                <a:solidFill>
                  <a:srgbClr val="404040"/>
                </a:solidFill>
                <a:highlight>
                  <a:schemeClr val="lt2"/>
                </a:highlight>
                <a:latin typeface="Consolas"/>
                <a:ea typeface="Consolas"/>
                <a:cs typeface="Consolas"/>
                <a:sym typeface="Consolas"/>
              </a:rPr>
              <a:t>csv.reader()</a:t>
            </a:r>
            <a:r>
              <a:rPr lang="en">
                <a:solidFill>
                  <a:srgbClr val="24292E"/>
                </a:solidFill>
                <a:highlight>
                  <a:schemeClr val="lt1"/>
                </a:highlight>
                <a:latin typeface="Roboto"/>
                <a:ea typeface="Roboto"/>
                <a:cs typeface="Roboto"/>
                <a:sym typeface="Roboto"/>
              </a:rPr>
              <a:t> to translate the object being opened by Python. It is critical to note the</a:t>
            </a:r>
            <a:r>
              <a:rPr lang="en" sz="1200">
                <a:solidFill>
                  <a:srgbClr val="24292E"/>
                </a:solidFill>
                <a:highlight>
                  <a:schemeClr val="lt1"/>
                </a:highlight>
                <a:latin typeface="Consolas"/>
                <a:ea typeface="Consolas"/>
                <a:cs typeface="Consolas"/>
                <a:sym typeface="Consolas"/>
              </a:rPr>
              <a:t> </a:t>
            </a:r>
            <a:r>
              <a:rPr lang="en" sz="1200">
                <a:solidFill>
                  <a:srgbClr val="404040"/>
                </a:solidFill>
                <a:highlight>
                  <a:schemeClr val="lt2"/>
                </a:highlight>
                <a:latin typeface="Consolas"/>
                <a:ea typeface="Consolas"/>
                <a:cs typeface="Consolas"/>
                <a:sym typeface="Consolas"/>
              </a:rPr>
              <a:t>delimiter=’,’</a:t>
            </a:r>
            <a:r>
              <a:rPr lang="en">
                <a:solidFill>
                  <a:srgbClr val="24292E"/>
                </a:solidFill>
                <a:highlight>
                  <a:schemeClr val="lt1"/>
                </a:highlight>
                <a:latin typeface="Roboto"/>
                <a:ea typeface="Roboto"/>
                <a:cs typeface="Roboto"/>
                <a:sym typeface="Roboto"/>
              </a:rPr>
              <a:t> parameter being used as this tells Python that each comma within the CSV should be seen as moving into a new column for a row.</a:t>
            </a:r>
            <a:endParaRPr>
              <a:solidFill>
                <a:srgbClr val="24292E"/>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18"/>
          <p:cNvSpPr txBox="1"/>
          <p:nvPr>
            <p:ph idx="3" type="body"/>
          </p:nvPr>
        </p:nvSpPr>
        <p:spPr>
          <a:xfrm>
            <a:off x="229325" y="782663"/>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csv reader</a:t>
            </a:r>
            <a:endParaRPr b="1"/>
          </a:p>
          <a:p>
            <a:pPr indent="0" lvl="0" marL="0" rtl="0" algn="l">
              <a:spcBef>
                <a:spcPts val="1600"/>
              </a:spcBef>
              <a:spcAft>
                <a:spcPts val="1200"/>
              </a:spcAft>
              <a:buClr>
                <a:schemeClr val="dk1"/>
              </a:buClr>
              <a:buSzPts val="1100"/>
              <a:buFont typeface="Arial"/>
              <a:buNone/>
            </a:pPr>
            <a:r>
              <a:t/>
            </a:r>
            <a:endParaRPr b="1"/>
          </a:p>
        </p:txBody>
      </p:sp>
      <p:sp>
        <p:nvSpPr>
          <p:cNvPr id="1510" name="Google Shape;1510;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Reading in CSV Files</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511" name="Google Shape;1511;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12" name="Google Shape;1512;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3" name="Google Shape;1513;p118"/>
          <p:cNvSpPr txBox="1"/>
          <p:nvPr/>
        </p:nvSpPr>
        <p:spPr>
          <a:xfrm>
            <a:off x="921200" y="3836325"/>
            <a:ext cx="8063100" cy="655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The code then loops through each row of the CSV and prints out the contents. Make sure to point out how each value is being shown as a string and how all of the rows are lists.</a:t>
            </a:r>
            <a:endParaRPr>
              <a:solidFill>
                <a:srgbClr val="24292E"/>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pic>
        <p:nvPicPr>
          <p:cNvPr id="1514" name="Google Shape;1514;p118"/>
          <p:cNvPicPr preferRelativeResize="0"/>
          <p:nvPr/>
        </p:nvPicPr>
        <p:blipFill>
          <a:blip r:embed="rId3">
            <a:alphaModFix/>
          </a:blip>
          <a:stretch>
            <a:fillRect/>
          </a:stretch>
        </p:blipFill>
        <p:spPr>
          <a:xfrm>
            <a:off x="804750" y="1097650"/>
            <a:ext cx="6337800" cy="2516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84"/>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227" name="Google Shape;1227;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Python Check-Up</a:t>
            </a:r>
            <a:endParaRPr b="1">
              <a:latin typeface="Roboto"/>
              <a:ea typeface="Roboto"/>
              <a:cs typeface="Roboto"/>
              <a:sym typeface="Roboto"/>
            </a:endParaRPr>
          </a:p>
        </p:txBody>
      </p:sp>
      <p:sp>
        <p:nvSpPr>
          <p:cNvPr id="1228" name="Google Shape;1228;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29" name="Google Shape;1229;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0" name="Google Shape;1230;p84"/>
          <p:cNvSpPr txBox="1"/>
          <p:nvPr/>
        </p:nvSpPr>
        <p:spPr>
          <a:xfrm>
            <a:off x="682325" y="917500"/>
            <a:ext cx="8352600" cy="2020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Create simple Python command line application. The application should:</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Print: “Hello User!”</a:t>
            </a:r>
            <a:endParaRPr>
              <a:solidFill>
                <a:srgbClr val="24292E"/>
              </a:solidFill>
              <a:highlight>
                <a:srgbClr val="FFFFFF"/>
              </a:highlight>
              <a:latin typeface="Roboto"/>
              <a:ea typeface="Roboto"/>
              <a:cs typeface="Roboto"/>
              <a:sym typeface="Roboto"/>
            </a:endParaRPr>
          </a:p>
          <a:p>
            <a:pPr indent="-298450" lvl="1" marL="914400" rtl="0" algn="l">
              <a:lnSpc>
                <a:spcPct val="115000"/>
              </a:lnSpc>
              <a:spcBef>
                <a:spcPts val="0"/>
              </a:spcBef>
              <a:spcAft>
                <a:spcPts val="0"/>
              </a:spcAft>
              <a:buClr>
                <a:srgbClr val="24292E"/>
              </a:buClr>
              <a:buSzPts val="1100"/>
              <a:buFont typeface="Roboto"/>
              <a:buChar char="○"/>
            </a:pPr>
            <a:r>
              <a:rPr lang="en">
                <a:solidFill>
                  <a:srgbClr val="24292E"/>
                </a:solidFill>
                <a:highlight>
                  <a:srgbClr val="FFFFFF"/>
                </a:highlight>
                <a:latin typeface="Roboto"/>
                <a:ea typeface="Roboto"/>
                <a:cs typeface="Roboto"/>
                <a:sym typeface="Roboto"/>
              </a:rPr>
              <a:t>Then ask: “What is your name?”</a:t>
            </a:r>
            <a:endParaRPr>
              <a:solidFill>
                <a:srgbClr val="24292E"/>
              </a:solidFill>
              <a:highlight>
                <a:srgbClr val="FFFFFF"/>
              </a:highlight>
              <a:latin typeface="Roboto"/>
              <a:ea typeface="Roboto"/>
              <a:cs typeface="Roboto"/>
              <a:sym typeface="Roboto"/>
            </a:endParaRPr>
          </a:p>
          <a:p>
            <a:pPr indent="-298450" lvl="1" marL="914400" rtl="0" algn="l">
              <a:lnSpc>
                <a:spcPct val="115000"/>
              </a:lnSpc>
              <a:spcBef>
                <a:spcPts val="0"/>
              </a:spcBef>
              <a:spcAft>
                <a:spcPts val="0"/>
              </a:spcAft>
              <a:buClr>
                <a:srgbClr val="24292E"/>
              </a:buClr>
              <a:buSzPts val="1100"/>
              <a:buFont typeface="Roboto"/>
              <a:buChar char="○"/>
            </a:pPr>
            <a:r>
              <a:rPr lang="en">
                <a:solidFill>
                  <a:srgbClr val="24292E"/>
                </a:solidFill>
                <a:highlight>
                  <a:srgbClr val="FFFFFF"/>
                </a:highlight>
                <a:latin typeface="Roboto"/>
                <a:ea typeface="Roboto"/>
                <a:cs typeface="Roboto"/>
                <a:sym typeface="Roboto"/>
              </a:rPr>
              <a:t>Then respond: “Hello &lt;user’s name&gt;”</a:t>
            </a:r>
            <a:endParaRPr>
              <a:solidFill>
                <a:srgbClr val="24292E"/>
              </a:solidFill>
              <a:highlight>
                <a:srgbClr val="FFFFFF"/>
              </a:highlight>
              <a:latin typeface="Roboto"/>
              <a:ea typeface="Roboto"/>
              <a:cs typeface="Roboto"/>
              <a:sym typeface="Roboto"/>
            </a:endParaRPr>
          </a:p>
          <a:p>
            <a:pPr indent="-298450" lvl="1" marL="914400" rtl="0" algn="l">
              <a:lnSpc>
                <a:spcPct val="115000"/>
              </a:lnSpc>
              <a:spcBef>
                <a:spcPts val="0"/>
              </a:spcBef>
              <a:spcAft>
                <a:spcPts val="0"/>
              </a:spcAft>
              <a:buClr>
                <a:srgbClr val="24292E"/>
              </a:buClr>
              <a:buSzPts val="1100"/>
              <a:buFont typeface="Roboto"/>
              <a:buChar char="○"/>
            </a:pPr>
            <a:r>
              <a:rPr lang="en">
                <a:solidFill>
                  <a:srgbClr val="24292E"/>
                </a:solidFill>
                <a:highlight>
                  <a:srgbClr val="FFFFFF"/>
                </a:highlight>
                <a:latin typeface="Roboto"/>
                <a:ea typeface="Roboto"/>
                <a:cs typeface="Roboto"/>
                <a:sym typeface="Roboto"/>
              </a:rPr>
              <a:t>Then ask: “What’s your age?”</a:t>
            </a:r>
            <a:endParaRPr>
              <a:solidFill>
                <a:srgbClr val="24292E"/>
              </a:solidFill>
              <a:highlight>
                <a:srgbClr val="FFFFFF"/>
              </a:highlight>
              <a:latin typeface="Roboto"/>
              <a:ea typeface="Roboto"/>
              <a:cs typeface="Roboto"/>
              <a:sym typeface="Roboto"/>
            </a:endParaRPr>
          </a:p>
          <a:p>
            <a:pPr indent="-298450" lvl="1" marL="914400" rtl="0" algn="l">
              <a:lnSpc>
                <a:spcPct val="115000"/>
              </a:lnSpc>
              <a:spcBef>
                <a:spcPts val="0"/>
              </a:spcBef>
              <a:spcAft>
                <a:spcPts val="0"/>
              </a:spcAft>
              <a:buClr>
                <a:srgbClr val="24292E"/>
              </a:buClr>
              <a:buSzPts val="1100"/>
              <a:buFont typeface="Roboto"/>
              <a:buChar char="○"/>
            </a:pPr>
            <a:r>
              <a:rPr lang="en">
                <a:solidFill>
                  <a:srgbClr val="24292E"/>
                </a:solidFill>
                <a:highlight>
                  <a:srgbClr val="FFFFFF"/>
                </a:highlight>
                <a:latin typeface="Roboto"/>
                <a:ea typeface="Roboto"/>
                <a:cs typeface="Roboto"/>
                <a:sym typeface="Roboto"/>
              </a:rPr>
              <a:t>Then respond: “Awwww… you’re  just a baby!” or “Ah… A well traveled </a:t>
            </a:r>
            <a:r>
              <a:rPr lang="en">
                <a:solidFill>
                  <a:srgbClr val="24292E"/>
                </a:solidFill>
                <a:highlight>
                  <a:srgbClr val="FFFFFF"/>
                </a:highlight>
                <a:latin typeface="Roboto"/>
                <a:ea typeface="Roboto"/>
                <a:cs typeface="Roboto"/>
                <a:sym typeface="Roboto"/>
              </a:rPr>
              <a:t>soul</a:t>
            </a:r>
            <a:r>
              <a:rPr lang="en">
                <a:solidFill>
                  <a:srgbClr val="24292E"/>
                </a:solidFill>
                <a:highlight>
                  <a:srgbClr val="FFFFFF"/>
                </a:highlight>
                <a:latin typeface="Roboto"/>
                <a:ea typeface="Roboto"/>
                <a:cs typeface="Roboto"/>
                <a:sym typeface="Roboto"/>
              </a:rPr>
              <a:t> are ye.” depending on the user’s age. </a:t>
            </a:r>
            <a:endParaRPr>
              <a:solidFill>
                <a:srgbClr val="24292E"/>
              </a:solidFill>
              <a:highlight>
                <a:srgbClr val="FFFFFF"/>
              </a:highlight>
              <a:latin typeface="Roboto"/>
              <a:ea typeface="Roboto"/>
              <a:cs typeface="Roboto"/>
              <a:sym typeface="Roboto"/>
            </a:endParaRPr>
          </a:p>
        </p:txBody>
      </p:sp>
      <p:pic>
        <p:nvPicPr>
          <p:cNvPr id="1231" name="Google Shape;1231;p84"/>
          <p:cNvPicPr preferRelativeResize="0"/>
          <p:nvPr/>
        </p:nvPicPr>
        <p:blipFill>
          <a:blip r:embed="rId3">
            <a:alphaModFix/>
          </a:blip>
          <a:stretch>
            <a:fillRect/>
          </a:stretch>
        </p:blipFill>
        <p:spPr>
          <a:xfrm>
            <a:off x="1669775" y="2887350"/>
            <a:ext cx="4542225" cy="1772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2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a:t>
            </a:r>
            <a:r>
              <a:rPr lang="en"/>
              <a:t>5 Minutes</a:t>
            </a:r>
            <a:endParaRPr/>
          </a:p>
        </p:txBody>
      </p:sp>
      <p:sp>
        <p:nvSpPr>
          <p:cNvPr id="1525" name="Google Shape;1525;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6" name="Google Shape;1526;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27" name="Google Shape;1527;p120"/>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Reading Netflix</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be provided with a CSV file containing data taken from Netflix to create an </a:t>
            </a:r>
            <a:r>
              <a:rPr lang="en" sz="1900">
                <a:latin typeface="Roboto Light"/>
                <a:ea typeface="Roboto Light"/>
                <a:cs typeface="Roboto Light"/>
                <a:sym typeface="Roboto Light"/>
              </a:rPr>
              <a:t>application</a:t>
            </a:r>
            <a:r>
              <a:rPr lang="en" sz="1900">
                <a:latin typeface="Roboto Light"/>
                <a:ea typeface="Roboto Light"/>
                <a:cs typeface="Roboto Light"/>
                <a:sym typeface="Roboto Light"/>
              </a:rPr>
              <a:t> which searches through the data for a </a:t>
            </a:r>
            <a:r>
              <a:rPr lang="en" sz="1900">
                <a:latin typeface="Roboto Light"/>
                <a:ea typeface="Roboto Light"/>
                <a:cs typeface="Roboto Light"/>
                <a:sym typeface="Roboto Light"/>
              </a:rPr>
              <a:t>specific</a:t>
            </a:r>
            <a:r>
              <a:rPr lang="en" sz="1900">
                <a:latin typeface="Roboto Light"/>
                <a:ea typeface="Roboto Light"/>
                <a:cs typeface="Roboto Light"/>
                <a:sym typeface="Roboto Light"/>
              </a:rPr>
              <a:t> movie/show and returns the name, rating, and review score for it.</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21"/>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1200"/>
              </a:spcAft>
              <a:buClr>
                <a:schemeClr val="dk1"/>
              </a:buClr>
              <a:buSzPts val="1100"/>
              <a:buFont typeface="Arial"/>
              <a:buNone/>
            </a:pPr>
            <a:r>
              <a:t/>
            </a:r>
            <a:endParaRPr b="1"/>
          </a:p>
        </p:txBody>
      </p:sp>
      <p:sp>
        <p:nvSpPr>
          <p:cNvPr id="1533" name="Google Shape;1533;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Reading Netflix</a:t>
            </a:r>
            <a:endParaRPr/>
          </a:p>
          <a:p>
            <a:pPr indent="0" lvl="0" marL="0" rtl="0" algn="l">
              <a:spcBef>
                <a:spcPts val="0"/>
              </a:spcBef>
              <a:spcAft>
                <a:spcPts val="0"/>
              </a:spcAft>
              <a:buNone/>
            </a:pPr>
            <a:r>
              <a:t/>
            </a:r>
            <a:endParaRPr/>
          </a:p>
        </p:txBody>
      </p:sp>
      <p:sp>
        <p:nvSpPr>
          <p:cNvPr id="1534" name="Google Shape;1534;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35" name="Google Shape;1535;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6" name="Google Shape;1536;p121"/>
          <p:cNvSpPr txBox="1"/>
          <p:nvPr/>
        </p:nvSpPr>
        <p:spPr>
          <a:xfrm>
            <a:off x="706325" y="978600"/>
            <a:ext cx="8075100" cy="1474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latin typeface="Roboto"/>
                <a:ea typeface="Roboto"/>
                <a:cs typeface="Roboto"/>
                <a:sym typeface="Roboto"/>
              </a:rPr>
              <a:t>Prompt the user for what video they are looking for.</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Search through the </a:t>
            </a:r>
            <a:r>
              <a:rPr lang="en" sz="1200">
                <a:solidFill>
                  <a:srgbClr val="404040"/>
                </a:solidFill>
                <a:highlight>
                  <a:schemeClr val="lt2"/>
                </a:highlight>
                <a:latin typeface="Consolas"/>
                <a:ea typeface="Consolas"/>
                <a:cs typeface="Consolas"/>
                <a:sym typeface="Consolas"/>
              </a:rPr>
              <a:t>netflix_ratings.csv</a:t>
            </a:r>
            <a:r>
              <a:rPr lang="en">
                <a:solidFill>
                  <a:srgbClr val="24292E"/>
                </a:solidFill>
                <a:latin typeface="Roboto"/>
                <a:ea typeface="Roboto"/>
                <a:cs typeface="Roboto"/>
                <a:sym typeface="Roboto"/>
              </a:rPr>
              <a:t> to find the user's video.</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If the CSV contains the user's video then print out the title, what it is rated and the current user ratings.</a:t>
            </a:r>
            <a:endParaRPr>
              <a:solidFill>
                <a:srgbClr val="24292E"/>
              </a:solidFill>
              <a:latin typeface="Roboto"/>
              <a:ea typeface="Roboto"/>
              <a:cs typeface="Roboto"/>
              <a:sym typeface="Roboto"/>
            </a:endParaRPr>
          </a:p>
          <a:p>
            <a:pPr indent="-317500" lvl="1" marL="13716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For example: </a:t>
            </a:r>
            <a:r>
              <a:rPr lang="en" sz="1200">
                <a:solidFill>
                  <a:srgbClr val="404040"/>
                </a:solidFill>
                <a:highlight>
                  <a:schemeClr val="lt2"/>
                </a:highlight>
                <a:latin typeface="Consolas"/>
                <a:ea typeface="Consolas"/>
                <a:cs typeface="Consolas"/>
                <a:sym typeface="Consolas"/>
              </a:rPr>
              <a:t>‘Grease is rated PG with a rating of 86’</a:t>
            </a:r>
            <a:endParaRPr sz="1200">
              <a:solidFill>
                <a:srgbClr val="404040"/>
              </a:solidFill>
              <a:highlight>
                <a:schemeClr val="lt2"/>
              </a:highlight>
              <a:latin typeface="Consolas"/>
              <a:ea typeface="Consolas"/>
              <a:cs typeface="Consolas"/>
              <a:sym typeface="Consolas"/>
            </a:endParaRPr>
          </a:p>
          <a:p>
            <a:pPr indent="0" lvl="0" marL="0" rtl="0" algn="l">
              <a:lnSpc>
                <a:spcPct val="115000"/>
              </a:lnSpc>
              <a:spcBef>
                <a:spcPts val="1200"/>
              </a:spcBef>
              <a:spcAft>
                <a:spcPts val="1200"/>
              </a:spcAft>
              <a:buNone/>
            </a:pPr>
            <a:r>
              <a:t/>
            </a:r>
            <a:endParaRPr sz="1200">
              <a:solidFill>
                <a:srgbClr val="404040"/>
              </a:solidFill>
              <a:highlight>
                <a:schemeClr val="lt2"/>
              </a:highlight>
              <a:latin typeface="Consolas"/>
              <a:ea typeface="Consolas"/>
              <a:cs typeface="Consolas"/>
              <a:sym typeface="Consolas"/>
            </a:endParaRPr>
          </a:p>
        </p:txBody>
      </p:sp>
      <p:sp>
        <p:nvSpPr>
          <p:cNvPr id="1537" name="Google Shape;1537;p121"/>
          <p:cNvSpPr txBox="1"/>
          <p:nvPr/>
        </p:nvSpPr>
        <p:spPr>
          <a:xfrm>
            <a:off x="706325" y="2453100"/>
            <a:ext cx="8163300" cy="64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Bonus</a:t>
            </a:r>
            <a:r>
              <a:rPr lang="en">
                <a:latin typeface="Roboto"/>
                <a:ea typeface="Roboto"/>
                <a:cs typeface="Roboto"/>
                <a:sym typeface="Roboto"/>
              </a:rPr>
              <a:t>:</a:t>
            </a:r>
            <a:endParaRPr>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You may have noticed that there is more than one listing for some videos.</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Edit your code to have the title, the rating and user rating printed out only once.</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Set a variable to </a:t>
            </a:r>
            <a:r>
              <a:rPr lang="en" sz="1200">
                <a:solidFill>
                  <a:srgbClr val="404040"/>
                </a:solidFill>
                <a:highlight>
                  <a:schemeClr val="lt2"/>
                </a:highlight>
                <a:latin typeface="Consolas"/>
                <a:ea typeface="Consolas"/>
                <a:cs typeface="Consolas"/>
                <a:sym typeface="Consolas"/>
              </a:rPr>
              <a:t>False</a:t>
            </a:r>
            <a:r>
              <a:rPr lang="en">
                <a:solidFill>
                  <a:srgbClr val="24292E"/>
                </a:solidFill>
                <a:highlight>
                  <a:schemeClr val="lt1"/>
                </a:highlight>
                <a:latin typeface="Roboto"/>
                <a:ea typeface="Roboto"/>
                <a:cs typeface="Roboto"/>
                <a:sym typeface="Roboto"/>
              </a:rPr>
              <a:t> to check if we found the video.</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In the </a:t>
            </a:r>
            <a:r>
              <a:rPr lang="en" sz="1200">
                <a:solidFill>
                  <a:srgbClr val="404040"/>
                </a:solidFill>
                <a:highlight>
                  <a:schemeClr val="lt2"/>
                </a:highlight>
                <a:latin typeface="Consolas"/>
                <a:ea typeface="Consolas"/>
                <a:cs typeface="Consolas"/>
                <a:sym typeface="Consolas"/>
              </a:rPr>
              <a:t>for loop</a:t>
            </a:r>
            <a:r>
              <a:rPr lang="en">
                <a:solidFill>
                  <a:srgbClr val="24292E"/>
                </a:solidFill>
                <a:highlight>
                  <a:schemeClr val="lt1"/>
                </a:highlight>
                <a:latin typeface="Roboto"/>
                <a:ea typeface="Roboto"/>
                <a:cs typeface="Roboto"/>
                <a:sym typeface="Roboto"/>
              </a:rPr>
              <a:t> change the variable to confirm that the video is found.</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Insert a </a:t>
            </a:r>
            <a:r>
              <a:rPr lang="en" sz="1200">
                <a:solidFill>
                  <a:srgbClr val="404040"/>
                </a:solidFill>
                <a:highlight>
                  <a:schemeClr val="lt2"/>
                </a:highlight>
                <a:latin typeface="Consolas"/>
                <a:ea typeface="Consolas"/>
                <a:cs typeface="Consolas"/>
                <a:sym typeface="Consolas"/>
              </a:rPr>
              <a:t>break</a:t>
            </a:r>
            <a:r>
              <a:rPr lang="en">
                <a:solidFill>
                  <a:srgbClr val="24292E"/>
                </a:solidFill>
                <a:highlight>
                  <a:schemeClr val="lt1"/>
                </a:highlight>
                <a:latin typeface="Roboto"/>
                <a:ea typeface="Roboto"/>
                <a:cs typeface="Roboto"/>
                <a:sym typeface="Roboto"/>
              </a:rPr>
              <a:t> statement into the </a:t>
            </a:r>
            <a:r>
              <a:rPr lang="en" sz="1200">
                <a:solidFill>
                  <a:srgbClr val="404040"/>
                </a:solidFill>
                <a:highlight>
                  <a:schemeClr val="lt2"/>
                </a:highlight>
                <a:latin typeface="Consolas"/>
                <a:ea typeface="Consolas"/>
                <a:cs typeface="Consolas"/>
                <a:sym typeface="Consolas"/>
              </a:rPr>
              <a:t>for loop</a:t>
            </a:r>
            <a:r>
              <a:rPr lang="en">
                <a:solidFill>
                  <a:srgbClr val="24292E"/>
                </a:solidFill>
                <a:highlight>
                  <a:schemeClr val="lt1"/>
                </a:highlight>
                <a:latin typeface="Roboto"/>
                <a:ea typeface="Roboto"/>
                <a:cs typeface="Roboto"/>
                <a:sym typeface="Roboto"/>
              </a:rPr>
              <a:t> to stop the loop when the first movie is found. Check your Slack for documentation.</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If the CSV does not contain the user's video then print out a message telling them that their video could not be found</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3" name="Google Shape;1543;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9" name="Google Shape;1549;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50" name="Google Shape;1550;p12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Writing </a:t>
            </a:r>
            <a:r>
              <a:rPr lang="en"/>
              <a:t>CSV Files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24"/>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4292E"/>
                </a:solidFill>
                <a:highlight>
                  <a:srgbClr val="FFFFFF"/>
                </a:highlight>
              </a:rPr>
              <a:t>We all know</a:t>
            </a:r>
            <a:r>
              <a:rPr b="1" lang="en" sz="2400">
                <a:solidFill>
                  <a:srgbClr val="24292E"/>
                </a:solidFill>
                <a:highlight>
                  <a:srgbClr val="FFFFFF"/>
                </a:highlight>
              </a:rPr>
              <a:t> Python </a:t>
            </a:r>
            <a:r>
              <a:rPr lang="en" sz="2400">
                <a:solidFill>
                  <a:srgbClr val="24292E"/>
                </a:solidFill>
                <a:highlight>
                  <a:srgbClr val="FFFFFF"/>
                </a:highlight>
              </a:rPr>
              <a:t>can read data in from CSVs. </a:t>
            </a:r>
            <a:r>
              <a:rPr lang="en" sz="2400"/>
              <a:t>Now, can we also write data to a CSV? Let’s find out! </a:t>
            </a:r>
            <a:endParaRPr sz="2400"/>
          </a:p>
        </p:txBody>
      </p:sp>
      <p:sp>
        <p:nvSpPr>
          <p:cNvPr id="1556" name="Google Shape;1556;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7" name="Google Shape;1557;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25"/>
          <p:cNvSpPr txBox="1"/>
          <p:nvPr>
            <p:ph idx="3" type="body"/>
          </p:nvPr>
        </p:nvSpPr>
        <p:spPr>
          <a:xfrm>
            <a:off x="229325" y="751800"/>
            <a:ext cx="7816800" cy="317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Lost in Translation?</a:t>
            </a:r>
            <a:endParaRPr b="1"/>
          </a:p>
          <a:p>
            <a:pPr indent="0" lvl="0" marL="0" rtl="0" algn="l">
              <a:spcBef>
                <a:spcPts val="1600"/>
              </a:spcBef>
              <a:spcAft>
                <a:spcPts val="1200"/>
              </a:spcAft>
              <a:buClr>
                <a:schemeClr val="dk1"/>
              </a:buClr>
              <a:buSzPts val="1100"/>
              <a:buFont typeface="Arial"/>
              <a:buNone/>
            </a:pPr>
            <a:r>
              <a:t/>
            </a:r>
            <a:endParaRPr b="1"/>
          </a:p>
        </p:txBody>
      </p:sp>
      <p:sp>
        <p:nvSpPr>
          <p:cNvPr id="1563" name="Google Shape;1563;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Writing CSV Files</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564" name="Google Shape;1564;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65" name="Google Shape;1565;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66" name="Google Shape;1566;p125"/>
          <p:cNvPicPr preferRelativeResize="0"/>
          <p:nvPr/>
        </p:nvPicPr>
        <p:blipFill>
          <a:blip r:embed="rId3">
            <a:alphaModFix/>
          </a:blip>
          <a:stretch>
            <a:fillRect/>
          </a:stretch>
        </p:blipFill>
        <p:spPr>
          <a:xfrm>
            <a:off x="3621425" y="1026175"/>
            <a:ext cx="5436975" cy="3438550"/>
          </a:xfrm>
          <a:prstGeom prst="rect">
            <a:avLst/>
          </a:prstGeom>
          <a:noFill/>
          <a:ln>
            <a:noFill/>
          </a:ln>
        </p:spPr>
      </p:pic>
      <p:sp>
        <p:nvSpPr>
          <p:cNvPr id="1567" name="Google Shape;1567;p125"/>
          <p:cNvSpPr txBox="1"/>
          <p:nvPr/>
        </p:nvSpPr>
        <p:spPr>
          <a:xfrm>
            <a:off x="487025" y="964100"/>
            <a:ext cx="3134400" cy="3884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chemeClr val="dk1"/>
              </a:buClr>
              <a:buSzPts val="1400"/>
              <a:buChar char="●"/>
            </a:pPr>
            <a:r>
              <a:rPr lang="en" sz="1200">
                <a:solidFill>
                  <a:srgbClr val="404040"/>
                </a:solidFill>
                <a:highlight>
                  <a:schemeClr val="lt2"/>
                </a:highlight>
                <a:latin typeface="Consolas"/>
                <a:ea typeface="Consolas"/>
                <a:cs typeface="Consolas"/>
                <a:sym typeface="Consolas"/>
              </a:rPr>
              <a:t>os.path.join(“..”, “output”, “new.csv”)</a:t>
            </a:r>
            <a:r>
              <a:rPr lang="en">
                <a:solidFill>
                  <a:schemeClr val="dk1"/>
                </a:solidFill>
                <a:latin typeface="Roboto"/>
                <a:ea typeface="Roboto"/>
                <a:cs typeface="Roboto"/>
                <a:sym typeface="Roboto"/>
              </a:rPr>
              <a:t> commands Python the file to write to while assign it to the variable  </a:t>
            </a:r>
            <a:r>
              <a:rPr lang="en" sz="1200">
                <a:solidFill>
                  <a:srgbClr val="404040"/>
                </a:solidFill>
                <a:highlight>
                  <a:schemeClr val="lt2"/>
                </a:highlight>
                <a:latin typeface="Consolas"/>
                <a:ea typeface="Consolas"/>
                <a:cs typeface="Consolas"/>
                <a:sym typeface="Consolas"/>
              </a:rPr>
              <a:t>output_path</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200">
                <a:solidFill>
                  <a:srgbClr val="404040"/>
                </a:solidFill>
                <a:highlight>
                  <a:schemeClr val="lt2"/>
                </a:highlight>
                <a:latin typeface="Consolas"/>
                <a:ea typeface="Consolas"/>
                <a:cs typeface="Consolas"/>
                <a:sym typeface="Consolas"/>
              </a:rPr>
              <a:t>with open</a:t>
            </a:r>
            <a:r>
              <a:rPr lang="en" sz="1200">
                <a:solidFill>
                  <a:srgbClr val="404040"/>
                </a:solidFill>
                <a:highlight>
                  <a:schemeClr val="lt2"/>
                </a:highlight>
                <a:latin typeface="Consolas"/>
                <a:ea typeface="Consolas"/>
                <a:cs typeface="Consolas"/>
                <a:sym typeface="Consolas"/>
              </a:rPr>
              <a:t>(output_path, ‘w’) as csvfile</a:t>
            </a:r>
            <a:r>
              <a:rPr lang="en">
                <a:solidFill>
                  <a:schemeClr val="dk1"/>
                </a:solidFill>
                <a:latin typeface="Roboto"/>
                <a:ea typeface="Roboto"/>
                <a:cs typeface="Roboto"/>
                <a:sym typeface="Roboto"/>
              </a:rPr>
              <a:t>: is telling Python to open the file using ‘write’ mode  while holding the contents in </a:t>
            </a:r>
            <a:r>
              <a:rPr lang="en" sz="1200">
                <a:solidFill>
                  <a:srgbClr val="404040"/>
                </a:solidFill>
                <a:highlight>
                  <a:schemeClr val="lt2"/>
                </a:highlight>
                <a:latin typeface="Consolas"/>
                <a:ea typeface="Consolas"/>
                <a:cs typeface="Consolas"/>
                <a:sym typeface="Consolas"/>
              </a:rPr>
              <a:t>output_path.</a:t>
            </a:r>
            <a:endParaRPr sz="1200">
              <a:solidFill>
                <a:srgbClr val="404040"/>
              </a:solidFill>
              <a:highlight>
                <a:schemeClr val="lt2"/>
              </a:highlight>
              <a:latin typeface="Consolas"/>
              <a:ea typeface="Consolas"/>
              <a:cs typeface="Consolas"/>
              <a:sym typeface="Consolas"/>
            </a:endParaRPr>
          </a:p>
          <a:p>
            <a:pPr indent="-317500" lvl="0" marL="457200" rtl="0" algn="l">
              <a:lnSpc>
                <a:spcPct val="115000"/>
              </a:lnSpc>
              <a:spcBef>
                <a:spcPts val="0"/>
              </a:spcBef>
              <a:spcAft>
                <a:spcPts val="0"/>
              </a:spcAft>
              <a:buClr>
                <a:schemeClr val="dk1"/>
              </a:buClr>
              <a:buSzPts val="1400"/>
              <a:buFont typeface="Roboto"/>
              <a:buChar char="●"/>
            </a:pPr>
            <a:r>
              <a:rPr lang="en" sz="1200">
                <a:solidFill>
                  <a:srgbClr val="404040"/>
                </a:solidFill>
                <a:highlight>
                  <a:schemeClr val="lt2"/>
                </a:highlight>
                <a:latin typeface="Consolas"/>
                <a:ea typeface="Consolas"/>
                <a:cs typeface="Consolas"/>
                <a:sym typeface="Consolas"/>
              </a:rPr>
              <a:t>csv.writer()</a:t>
            </a:r>
            <a:r>
              <a:rPr lang="en">
                <a:solidFill>
                  <a:schemeClr val="dk1"/>
                </a:solidFill>
                <a:latin typeface="Roboto"/>
                <a:ea typeface="Roboto"/>
                <a:cs typeface="Roboto"/>
                <a:sym typeface="Roboto"/>
              </a:rPr>
              <a:t>  is telling Python </a:t>
            </a:r>
            <a:r>
              <a:rPr lang="en">
                <a:solidFill>
                  <a:srgbClr val="24292E"/>
                </a:solidFill>
                <a:highlight>
                  <a:schemeClr val="lt1"/>
                </a:highlight>
                <a:latin typeface="Roboto"/>
                <a:ea typeface="Roboto"/>
                <a:cs typeface="Roboto"/>
                <a:sym typeface="Roboto"/>
              </a:rPr>
              <a:t>that this application will be writing code into an external CSV file.</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200">
                <a:solidFill>
                  <a:srgbClr val="404040"/>
                </a:solidFill>
                <a:highlight>
                  <a:schemeClr val="lt2"/>
                </a:highlight>
                <a:latin typeface="Consolas"/>
                <a:ea typeface="Consolas"/>
                <a:cs typeface="Consolas"/>
                <a:sym typeface="Consolas"/>
              </a:rPr>
              <a:t>csv.writerow()</a:t>
            </a:r>
            <a:r>
              <a:rPr lang="en">
                <a:solidFill>
                  <a:schemeClr val="dk1"/>
                </a:solidFill>
                <a:latin typeface="Roboto"/>
                <a:ea typeface="Roboto"/>
                <a:cs typeface="Roboto"/>
                <a:sym typeface="Roboto"/>
              </a:rPr>
              <a:t>  is the code to write a new row into a CSV file.</a:t>
            </a:r>
            <a:endParaRPr sz="1200">
              <a:solidFill>
                <a:srgbClr val="404040"/>
              </a:solidFill>
              <a:highlight>
                <a:schemeClr val="lt2"/>
              </a:highlight>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26"/>
          <p:cNvSpPr txBox="1"/>
          <p:nvPr>
            <p:ph type="title"/>
          </p:nvPr>
        </p:nvSpPr>
        <p:spPr>
          <a:xfrm>
            <a:off x="-298925" y="-55625"/>
            <a:ext cx="9168600" cy="717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Writing CSV Files</a:t>
            </a:r>
            <a:endParaRPr/>
          </a:p>
          <a:p>
            <a:pPr indent="0" lvl="0" marL="0" rtl="0" algn="l">
              <a:spcBef>
                <a:spcPts val="0"/>
              </a:spcBef>
              <a:spcAft>
                <a:spcPts val="0"/>
              </a:spcAft>
              <a:buNone/>
            </a:pPr>
            <a:r>
              <a:t/>
            </a:r>
            <a:endParaRPr/>
          </a:p>
        </p:txBody>
      </p:sp>
      <p:sp>
        <p:nvSpPr>
          <p:cNvPr id="1573" name="Google Shape;1573;p126"/>
          <p:cNvSpPr txBox="1"/>
          <p:nvPr>
            <p:ph idx="1" type="subTitle"/>
          </p:nvPr>
        </p:nvSpPr>
        <p:spPr>
          <a:xfrm>
            <a:off x="-342900" y="665525"/>
            <a:ext cx="5410200" cy="4119300"/>
          </a:xfrm>
          <a:prstGeom prst="rect">
            <a:avLst/>
          </a:prstGeom>
        </p:spPr>
        <p:txBody>
          <a:bodyPr anchorCtr="0" anchor="t" bIns="0" lIns="457200" spcFirstLastPara="1" rIns="457200" wrap="square" tIns="91425">
            <a:noAutofit/>
          </a:bodyPr>
          <a:lstStyle/>
          <a:p>
            <a:pPr indent="-317500" lvl="0" marL="457200" rtl="0" algn="l">
              <a:spcBef>
                <a:spcPts val="0"/>
              </a:spcBef>
              <a:spcAft>
                <a:spcPts val="0"/>
              </a:spcAft>
              <a:buClr>
                <a:srgbClr val="24292E"/>
              </a:buClr>
              <a:buSzPts val="1400"/>
              <a:buFont typeface="Roboto"/>
              <a:buChar char="●"/>
            </a:pPr>
            <a:r>
              <a:rPr lang="en" sz="1400">
                <a:solidFill>
                  <a:srgbClr val="24292E"/>
                </a:solidFill>
                <a:highlight>
                  <a:srgbClr val="FFFFFF"/>
                </a:highlight>
              </a:rPr>
              <a:t>The syntax for writing into a CSV file is thankfully very similar to that used to read data in from an external file.</a:t>
            </a:r>
            <a:endParaRPr sz="1400">
              <a:solidFill>
                <a:srgbClr val="24292E"/>
              </a:solidFill>
              <a:highlight>
                <a:srgbClr val="FFFFFF"/>
              </a:highlight>
            </a:endParaRPr>
          </a:p>
          <a:p>
            <a:pPr indent="-317500" lvl="0" marL="457200" rtl="0" algn="l">
              <a:spcBef>
                <a:spcPts val="0"/>
              </a:spcBef>
              <a:spcAft>
                <a:spcPts val="0"/>
              </a:spcAft>
              <a:buClr>
                <a:srgbClr val="24292E"/>
              </a:buClr>
              <a:buSzPts val="1400"/>
              <a:buFont typeface="Roboto"/>
              <a:buChar char="●"/>
            </a:pPr>
            <a:r>
              <a:rPr lang="en" sz="1400">
                <a:solidFill>
                  <a:srgbClr val="24292E"/>
                </a:solidFill>
                <a:highlight>
                  <a:srgbClr val="FFFFFF"/>
                </a:highlight>
              </a:rPr>
              <a:t>First, the code references the path that will point into the CSV file the user would like to write to.</a:t>
            </a:r>
            <a:endParaRPr sz="1400">
              <a:solidFill>
                <a:srgbClr val="24292E"/>
              </a:solidFill>
              <a:highlight>
                <a:srgbClr val="FFFFFF"/>
              </a:highlight>
            </a:endParaRPr>
          </a:p>
          <a:p>
            <a:pPr indent="-317500" lvl="0" marL="457200" rtl="0" algn="l">
              <a:spcBef>
                <a:spcPts val="0"/>
              </a:spcBef>
              <a:spcAft>
                <a:spcPts val="0"/>
              </a:spcAft>
              <a:buClr>
                <a:srgbClr val="24292E"/>
              </a:buClr>
              <a:buSzPts val="1400"/>
              <a:buChar char="●"/>
            </a:pPr>
            <a:r>
              <a:rPr lang="en" sz="1400">
                <a:solidFill>
                  <a:srgbClr val="24292E"/>
                </a:solidFill>
                <a:highlight>
                  <a:srgbClr val="FFFFFF"/>
                </a:highlight>
              </a:rPr>
              <a:t>Next, the </a:t>
            </a:r>
            <a:r>
              <a:rPr lang="en" sz="1200">
                <a:solidFill>
                  <a:srgbClr val="404040"/>
                </a:solidFill>
                <a:highlight>
                  <a:schemeClr val="lt2"/>
                </a:highlight>
                <a:latin typeface="Consolas"/>
                <a:ea typeface="Consolas"/>
                <a:cs typeface="Consolas"/>
                <a:sym typeface="Consolas"/>
              </a:rPr>
              <a:t>with open()</a:t>
            </a:r>
            <a:r>
              <a:rPr lang="en" sz="1400">
                <a:solidFill>
                  <a:srgbClr val="24292E"/>
                </a:solidFill>
                <a:highlight>
                  <a:srgbClr val="FFFFFF"/>
                </a:highlight>
              </a:rPr>
              <a:t> statement is used once more but with one significant difference. Instead of the parameter </a:t>
            </a:r>
            <a:r>
              <a:rPr lang="en" sz="1200">
                <a:solidFill>
                  <a:srgbClr val="404040"/>
                </a:solidFill>
                <a:highlight>
                  <a:schemeClr val="lt2"/>
                </a:highlight>
                <a:latin typeface="Consolas"/>
                <a:ea typeface="Consolas"/>
                <a:cs typeface="Consolas"/>
                <a:sym typeface="Consolas"/>
              </a:rPr>
              <a:t>‘r’</a:t>
            </a:r>
            <a:r>
              <a:rPr lang="en" sz="1400">
                <a:solidFill>
                  <a:srgbClr val="24292E"/>
                </a:solidFill>
                <a:highlight>
                  <a:srgbClr val="FFFFFF"/>
                </a:highlight>
              </a:rPr>
              <a:t> being passed and directing Python to read a file, the parameter </a:t>
            </a:r>
            <a:r>
              <a:rPr lang="en" sz="1200">
                <a:solidFill>
                  <a:srgbClr val="404040"/>
                </a:solidFill>
                <a:highlight>
                  <a:schemeClr val="lt2"/>
                </a:highlight>
                <a:latin typeface="Consolas"/>
                <a:ea typeface="Consolas"/>
                <a:cs typeface="Consolas"/>
                <a:sym typeface="Consolas"/>
              </a:rPr>
              <a:t>‘w’</a:t>
            </a:r>
            <a:r>
              <a:rPr lang="en" sz="1400">
                <a:solidFill>
                  <a:srgbClr val="24292E"/>
                </a:solidFill>
                <a:highlight>
                  <a:srgbClr val="FFFFFF"/>
                </a:highlight>
              </a:rPr>
              <a:t> is passed instead to inform Python to write to the file.</a:t>
            </a:r>
            <a:endParaRPr sz="1400">
              <a:solidFill>
                <a:srgbClr val="24292E"/>
              </a:solidFill>
              <a:highlight>
                <a:srgbClr val="FFFFFF"/>
              </a:highlight>
            </a:endParaRPr>
          </a:p>
          <a:p>
            <a:pPr indent="-317500" lvl="0" marL="457200" rtl="0" algn="l">
              <a:spcBef>
                <a:spcPts val="0"/>
              </a:spcBef>
              <a:spcAft>
                <a:spcPts val="0"/>
              </a:spcAft>
              <a:buClr>
                <a:srgbClr val="24292E"/>
              </a:buClr>
              <a:buSzPts val="1400"/>
              <a:buChar char="●"/>
            </a:pPr>
            <a:r>
              <a:rPr lang="en" sz="1400">
                <a:solidFill>
                  <a:srgbClr val="24292E"/>
                </a:solidFill>
                <a:highlight>
                  <a:srgbClr val="FFFFFF"/>
                </a:highlight>
              </a:rPr>
              <a:t>Instead of </a:t>
            </a:r>
            <a:r>
              <a:rPr lang="en" sz="1200">
                <a:solidFill>
                  <a:srgbClr val="404040"/>
                </a:solidFill>
                <a:highlight>
                  <a:schemeClr val="lt2"/>
                </a:highlight>
                <a:latin typeface="Consolas"/>
                <a:ea typeface="Consolas"/>
                <a:cs typeface="Consolas"/>
                <a:sym typeface="Consolas"/>
              </a:rPr>
              <a:t>read.csv()</a:t>
            </a:r>
            <a:r>
              <a:rPr lang="en" sz="1400">
                <a:solidFill>
                  <a:srgbClr val="24292E"/>
                </a:solidFill>
                <a:highlight>
                  <a:srgbClr val="FFFFFF"/>
                </a:highlight>
              </a:rPr>
              <a:t>, </a:t>
            </a:r>
            <a:r>
              <a:rPr lang="en" sz="1200">
                <a:solidFill>
                  <a:srgbClr val="404040"/>
                </a:solidFill>
                <a:highlight>
                  <a:schemeClr val="lt2"/>
                </a:highlight>
                <a:latin typeface="Consolas"/>
                <a:ea typeface="Consolas"/>
                <a:cs typeface="Consolas"/>
                <a:sym typeface="Consolas"/>
              </a:rPr>
              <a:t>csv.write()</a:t>
            </a:r>
            <a:r>
              <a:rPr lang="en" sz="1400">
                <a:solidFill>
                  <a:srgbClr val="24292E"/>
                </a:solidFill>
                <a:highlight>
                  <a:srgbClr val="FFFFFF"/>
                </a:highlight>
              </a:rPr>
              <a:t> is used to once again inform Python that this application will be writing code into an external CSV file.</a:t>
            </a:r>
            <a:endParaRPr sz="1400">
              <a:solidFill>
                <a:srgbClr val="24292E"/>
              </a:solidFill>
              <a:highlight>
                <a:srgbClr val="FFFFFF"/>
              </a:highlight>
            </a:endParaRPr>
          </a:p>
          <a:p>
            <a:pPr indent="-317500" lvl="0" marL="457200" rtl="0" algn="l">
              <a:spcBef>
                <a:spcPts val="0"/>
              </a:spcBef>
              <a:spcAft>
                <a:spcPts val="0"/>
              </a:spcAft>
              <a:buClr>
                <a:srgbClr val="24292E"/>
              </a:buClr>
              <a:buSzPts val="1400"/>
              <a:buChar char="●"/>
            </a:pPr>
            <a:r>
              <a:rPr lang="en" sz="1400">
                <a:solidFill>
                  <a:srgbClr val="24292E"/>
                </a:solidFill>
                <a:highlight>
                  <a:srgbClr val="FFFFFF"/>
                </a:highlight>
              </a:rPr>
              <a:t>To write a new row into a CSV file, simply use the </a:t>
            </a:r>
            <a:r>
              <a:rPr lang="en" sz="1200">
                <a:solidFill>
                  <a:srgbClr val="404040"/>
                </a:solidFill>
                <a:highlight>
                  <a:schemeClr val="lt2"/>
                </a:highlight>
                <a:latin typeface="Consolas"/>
                <a:ea typeface="Consolas"/>
                <a:cs typeface="Consolas"/>
                <a:sym typeface="Consolas"/>
              </a:rPr>
              <a:t>csv.writerow(&lt;DATA FILE&gt;)</a:t>
            </a:r>
            <a:r>
              <a:rPr lang="en" sz="1400">
                <a:solidFill>
                  <a:srgbClr val="24292E"/>
                </a:solidFill>
                <a:highlight>
                  <a:srgbClr val="FFFFFF"/>
                </a:highlight>
              </a:rPr>
              <a:t> function and pass in an array of data as the parameter.</a:t>
            </a:r>
            <a:endParaRPr sz="1400">
              <a:solidFill>
                <a:srgbClr val="24292E"/>
              </a:solidFill>
              <a:highlight>
                <a:srgbClr val="FFFFFF"/>
              </a:highlight>
            </a:endParaRPr>
          </a:p>
          <a:p>
            <a:pPr indent="0" lvl="0" marL="0" rtl="0" algn="l">
              <a:spcBef>
                <a:spcPts val="0"/>
              </a:spcBef>
              <a:spcAft>
                <a:spcPts val="0"/>
              </a:spcAft>
              <a:buNone/>
            </a:pPr>
            <a:r>
              <a:t/>
            </a:r>
            <a:endParaRPr b="1"/>
          </a:p>
          <a:p>
            <a:pPr indent="0" lvl="0" marL="0" rtl="0" algn="l">
              <a:spcBef>
                <a:spcPts val="1600"/>
              </a:spcBef>
              <a:spcAft>
                <a:spcPts val="1600"/>
              </a:spcAft>
              <a:buNone/>
            </a:pPr>
            <a:r>
              <a:t/>
            </a:r>
            <a:endParaRPr b="1"/>
          </a:p>
        </p:txBody>
      </p:sp>
      <p:sp>
        <p:nvSpPr>
          <p:cNvPr id="1574" name="Google Shape;1574;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5" name="Google Shape;1575;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76" name="Google Shape;1576;p126"/>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pic>
        <p:nvPicPr>
          <p:cNvPr id="1577" name="Google Shape;1577;p126"/>
          <p:cNvPicPr preferRelativeResize="0"/>
          <p:nvPr/>
        </p:nvPicPr>
        <p:blipFill>
          <a:blip r:embed="rId3">
            <a:alphaModFix/>
          </a:blip>
          <a:stretch>
            <a:fillRect/>
          </a:stretch>
        </p:blipFill>
        <p:spPr>
          <a:xfrm>
            <a:off x="4752975" y="818400"/>
            <a:ext cx="4191000" cy="2410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3" name="Google Shape;1583;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84" name="Google Shape;1584;p12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Zipping Lists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28"/>
          <p:cNvSpPr txBox="1"/>
          <p:nvPr>
            <p:ph type="title"/>
          </p:nvPr>
        </p:nvSpPr>
        <p:spPr>
          <a:xfrm>
            <a:off x="2123200" y="1823050"/>
            <a:ext cx="5770200" cy="1075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2100">
                <a:solidFill>
                  <a:srgbClr val="24292E"/>
                </a:solidFill>
              </a:rPr>
              <a:t>Python users can be far more efficiently write data into a new CSV file by using the </a:t>
            </a:r>
            <a:r>
              <a:rPr lang="en" sz="1500">
                <a:solidFill>
                  <a:srgbClr val="404040"/>
                </a:solidFill>
                <a:highlight>
                  <a:schemeClr val="lt2"/>
                </a:highlight>
                <a:latin typeface="Consolas"/>
                <a:ea typeface="Consolas"/>
                <a:cs typeface="Consolas"/>
                <a:sym typeface="Consolas"/>
              </a:rPr>
              <a:t>zip()</a:t>
            </a:r>
            <a:r>
              <a:rPr lang="en" sz="1700">
                <a:solidFill>
                  <a:srgbClr val="24292E"/>
                </a:solidFill>
                <a:latin typeface="Consolas"/>
                <a:ea typeface="Consolas"/>
                <a:cs typeface="Consolas"/>
                <a:sym typeface="Consolas"/>
              </a:rPr>
              <a:t> </a:t>
            </a:r>
            <a:r>
              <a:rPr lang="en" sz="2100">
                <a:solidFill>
                  <a:srgbClr val="24292E"/>
                </a:solidFill>
              </a:rPr>
              <a:t>function</a:t>
            </a:r>
            <a:r>
              <a:rPr lang="en" sz="1700">
                <a:solidFill>
                  <a:srgbClr val="24292E"/>
                </a:solidFill>
              </a:rPr>
              <a:t>.</a:t>
            </a:r>
            <a:endParaRPr sz="1700">
              <a:solidFill>
                <a:srgbClr val="24292E"/>
              </a:solidFill>
            </a:endParaRPr>
          </a:p>
          <a:p>
            <a:pPr indent="0" lvl="0" marL="0" rtl="0" algn="l">
              <a:spcBef>
                <a:spcPts val="1200"/>
              </a:spcBef>
              <a:spcAft>
                <a:spcPts val="0"/>
              </a:spcAft>
              <a:buNone/>
            </a:pPr>
            <a:r>
              <a:t/>
            </a:r>
            <a:endParaRPr sz="2400"/>
          </a:p>
        </p:txBody>
      </p:sp>
      <p:sp>
        <p:nvSpPr>
          <p:cNvPr id="1590" name="Google Shape;1590;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1" name="Google Shape;1591;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Zipping Lists </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597" name="Google Shape;1597;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98" name="Google Shape;1598;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9" name="Google Shape;1599;p129"/>
          <p:cNvSpPr txBox="1"/>
          <p:nvPr/>
        </p:nvSpPr>
        <p:spPr>
          <a:xfrm>
            <a:off x="429850" y="689550"/>
            <a:ext cx="7431900" cy="429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200">
                <a:solidFill>
                  <a:srgbClr val="404040"/>
                </a:solidFill>
                <a:highlight>
                  <a:schemeClr val="lt2"/>
                </a:highlight>
                <a:latin typeface="Consolas"/>
                <a:ea typeface="Consolas"/>
                <a:cs typeface="Consolas"/>
                <a:sym typeface="Consolas"/>
              </a:rPr>
              <a:t>zip()</a:t>
            </a:r>
            <a:r>
              <a:rPr lang="en">
                <a:solidFill>
                  <a:srgbClr val="24292E"/>
                </a:solidFill>
                <a:latin typeface="Roboto"/>
                <a:ea typeface="Roboto"/>
                <a:cs typeface="Roboto"/>
                <a:sym typeface="Roboto"/>
              </a:rPr>
              <a:t> takes in a series of lists as its parameters and joins them together into a stack.</a:t>
            </a:r>
            <a:endParaRPr>
              <a:solidFill>
                <a:srgbClr val="24292E"/>
              </a:solidFill>
              <a:latin typeface="Roboto"/>
              <a:ea typeface="Roboto"/>
              <a:cs typeface="Roboto"/>
              <a:sym typeface="Roboto"/>
            </a:endParaRPr>
          </a:p>
        </p:txBody>
      </p:sp>
      <p:pic>
        <p:nvPicPr>
          <p:cNvPr id="1600" name="Google Shape;1600;p129"/>
          <p:cNvPicPr preferRelativeResize="0"/>
          <p:nvPr/>
        </p:nvPicPr>
        <p:blipFill>
          <a:blip r:embed="rId3">
            <a:alphaModFix/>
          </a:blip>
          <a:stretch>
            <a:fillRect/>
          </a:stretch>
        </p:blipFill>
        <p:spPr>
          <a:xfrm>
            <a:off x="4124275" y="1405325"/>
            <a:ext cx="4613825" cy="2680250"/>
          </a:xfrm>
          <a:prstGeom prst="rect">
            <a:avLst/>
          </a:prstGeom>
          <a:noFill/>
          <a:ln>
            <a:noFill/>
          </a:ln>
        </p:spPr>
      </p:pic>
      <p:pic>
        <p:nvPicPr>
          <p:cNvPr id="1601" name="Google Shape;1601;p129"/>
          <p:cNvPicPr preferRelativeResize="0"/>
          <p:nvPr/>
        </p:nvPicPr>
        <p:blipFill>
          <a:blip r:embed="rId4">
            <a:alphaModFix/>
          </a:blip>
          <a:stretch>
            <a:fillRect/>
          </a:stretch>
        </p:blipFill>
        <p:spPr>
          <a:xfrm>
            <a:off x="1002875" y="3547050"/>
            <a:ext cx="1876855" cy="1077762"/>
          </a:xfrm>
          <a:prstGeom prst="rect">
            <a:avLst/>
          </a:prstGeom>
          <a:noFill/>
          <a:ln>
            <a:noFill/>
          </a:ln>
        </p:spPr>
      </p:pic>
      <p:sp>
        <p:nvSpPr>
          <p:cNvPr id="1602" name="Google Shape;1602;p129"/>
          <p:cNvSpPr txBox="1"/>
          <p:nvPr/>
        </p:nvSpPr>
        <p:spPr>
          <a:xfrm>
            <a:off x="429850" y="1275000"/>
            <a:ext cx="3386400" cy="2541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latin typeface="Roboto"/>
                <a:ea typeface="Roboto"/>
                <a:cs typeface="Roboto"/>
                <a:sym typeface="Roboto"/>
              </a:rPr>
              <a:t>By zipping these lists together, there is now a single joined list whose indexes reference all three of the lists inside.</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Each zipped object can only be used once. For example, you can write the zipped object to a CSV or print to the terminal, but not both.</a:t>
            </a:r>
            <a:endParaRPr>
              <a:solidFill>
                <a:schemeClr val="dk1"/>
              </a:solidFill>
            </a:endParaRPr>
          </a:p>
          <a:p>
            <a:pPr indent="0" lvl="0" marL="457200" rtl="0" algn="l">
              <a:lnSpc>
                <a:spcPct val="115000"/>
              </a:lnSpc>
              <a:spcBef>
                <a:spcPts val="1200"/>
              </a:spcBef>
              <a:spcAft>
                <a:spcPts val="2300"/>
              </a:spcAft>
              <a:buNone/>
            </a:pPr>
            <a:r>
              <a:t/>
            </a:r>
            <a:endParaRPr>
              <a:solidFill>
                <a:srgbClr val="24292E"/>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p8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37" name="Google Shape;1237;p85"/>
          <p:cNvSpPr txBox="1"/>
          <p:nvPr>
            <p:ph type="title"/>
          </p:nvPr>
        </p:nvSpPr>
        <p:spPr>
          <a:xfrm>
            <a:off x="-12300" y="0"/>
            <a:ext cx="4871100" cy="1975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time is it? It's showtime!</a:t>
            </a:r>
            <a:endParaRPr/>
          </a:p>
        </p:txBody>
      </p:sp>
      <p:sp>
        <p:nvSpPr>
          <p:cNvPr id="1238" name="Google Shape;123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9" name="Google Shape;1239;p85"/>
          <p:cNvSpPr txBox="1"/>
          <p:nvPr>
            <p:ph type="title"/>
          </p:nvPr>
        </p:nvSpPr>
        <p:spPr>
          <a:xfrm>
            <a:off x="5298325" y="1745375"/>
            <a:ext cx="3687900" cy="20631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Nope! It’s time to check your</a:t>
            </a:r>
            <a:endParaRPr/>
          </a:p>
          <a:p>
            <a:pPr indent="0" lvl="0" marL="0" rtl="0" algn="ctr">
              <a:spcBef>
                <a:spcPts val="0"/>
              </a:spcBef>
              <a:spcAft>
                <a:spcPts val="0"/>
              </a:spcAft>
              <a:buNone/>
            </a:pPr>
            <a:r>
              <a:rPr lang="en"/>
              <a:t>SLACK!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3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
        <p:nvSpPr>
          <p:cNvPr id="1613" name="Google Shape;1613;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14" name="Google Shape;1614;p1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15" name="Google Shape;1615;p131"/>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Udemy Zip</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be provided with a large dataset from Udemy, clean up, and create CSV file that is far easier to comprehend.</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32"/>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1200"/>
              </a:spcAft>
              <a:buClr>
                <a:schemeClr val="dk1"/>
              </a:buClr>
              <a:buSzPts val="1100"/>
              <a:buFont typeface="Arial"/>
              <a:buNone/>
            </a:pPr>
            <a:r>
              <a:t/>
            </a:r>
            <a:endParaRPr b="1"/>
          </a:p>
        </p:txBody>
      </p:sp>
      <p:sp>
        <p:nvSpPr>
          <p:cNvPr id="1621" name="Google Shape;1621;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Udemy Zip</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622" name="Google Shape;1622;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23" name="Google Shape;1623;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4" name="Google Shape;1624;p132"/>
          <p:cNvSpPr txBox="1"/>
          <p:nvPr/>
        </p:nvSpPr>
        <p:spPr>
          <a:xfrm>
            <a:off x="85900" y="1019375"/>
            <a:ext cx="8635500" cy="34593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Create a Python application that reads the data on Udemy Web Development offerings.</a:t>
            </a:r>
            <a:endParaRPr>
              <a:solidFill>
                <a:srgbClr val="24292E"/>
              </a:solidFill>
              <a:highlight>
                <a:schemeClr val="lt1"/>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Then store the contents of the Title, Price, Subscriber Count, Number of Reviews, and Course Length into Python Lists.</a:t>
            </a:r>
            <a:endParaRPr>
              <a:solidFill>
                <a:srgbClr val="24292E"/>
              </a:solidFill>
              <a:highlight>
                <a:schemeClr val="lt1"/>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Then zip these lists together into a single tuple.</a:t>
            </a:r>
            <a:endParaRPr>
              <a:solidFill>
                <a:srgbClr val="24292E"/>
              </a:solidFill>
              <a:highlight>
                <a:schemeClr val="lt1"/>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Finally, write the contents of your extracted data into a CSV. Make sure to include the titles of these columns in your CSV.</a:t>
            </a:r>
            <a:endParaRPr>
              <a:solidFill>
                <a:srgbClr val="24292E"/>
              </a:solidFill>
              <a:highlight>
                <a:schemeClr val="lt1"/>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Char char="●"/>
            </a:pPr>
            <a:r>
              <a:rPr b="1" lang="en">
                <a:solidFill>
                  <a:srgbClr val="24292E"/>
                </a:solidFill>
                <a:highlight>
                  <a:schemeClr val="lt1"/>
                </a:highlight>
                <a:latin typeface="Roboto"/>
                <a:ea typeface="Roboto"/>
                <a:cs typeface="Roboto"/>
                <a:sym typeface="Roboto"/>
              </a:rPr>
              <a:t>Notes:</a:t>
            </a:r>
            <a:endParaRPr b="1">
              <a:solidFill>
                <a:srgbClr val="24292E"/>
              </a:solidFill>
              <a:highlight>
                <a:schemeClr val="lt1"/>
              </a:highlight>
              <a:latin typeface="Roboto"/>
              <a:ea typeface="Roboto"/>
              <a:cs typeface="Roboto"/>
              <a:sym typeface="Roboto"/>
            </a:endParaRPr>
          </a:p>
          <a:p>
            <a:pPr indent="-317500" lvl="1" marL="13716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As, with many datasets, the file does not include the header line. Use the below as a guide on the columns: "id, title, url, isPaid, price, numSubscribers, numReviews, numPublishedLectures, instructionalLevel, contentInfo, publishedTime"</a:t>
            </a:r>
            <a:endParaRPr>
              <a:solidFill>
                <a:srgbClr val="24292E"/>
              </a:solidFill>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Char char="●"/>
            </a:pPr>
            <a:r>
              <a:rPr b="1" lang="en">
                <a:solidFill>
                  <a:srgbClr val="24292E"/>
                </a:solidFill>
                <a:highlight>
                  <a:schemeClr val="lt1"/>
                </a:highlight>
                <a:latin typeface="Roboto"/>
                <a:ea typeface="Roboto"/>
                <a:cs typeface="Roboto"/>
                <a:sym typeface="Roboto"/>
              </a:rPr>
              <a:t>Bonus:</a:t>
            </a:r>
            <a:endParaRPr b="1">
              <a:solidFill>
                <a:srgbClr val="24292E"/>
              </a:solidFill>
              <a:highlight>
                <a:schemeClr val="lt1"/>
              </a:highlight>
              <a:latin typeface="Roboto"/>
              <a:ea typeface="Roboto"/>
              <a:cs typeface="Roboto"/>
              <a:sym typeface="Roboto"/>
            </a:endParaRPr>
          </a:p>
          <a:p>
            <a:pPr indent="-317500" lvl="1" marL="13716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Find the percent of subscribers that have also left a review on the course. Include this in your final output.</a:t>
            </a:r>
            <a:endParaRPr>
              <a:solidFill>
                <a:srgbClr val="24292E"/>
              </a:solidFill>
              <a:highlight>
                <a:schemeClr val="lt1"/>
              </a:highlight>
              <a:latin typeface="Roboto"/>
              <a:ea typeface="Roboto"/>
              <a:cs typeface="Roboto"/>
              <a:sym typeface="Roboto"/>
            </a:endParaRPr>
          </a:p>
          <a:p>
            <a:pPr indent="-317500" lvl="1" marL="13716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Parse the string associated with course length, such that we store it as an integer instead of a string. (i.e. "4 hours" should be converted to 4).</a:t>
            </a:r>
            <a:endParaRPr>
              <a:solidFill>
                <a:srgbClr val="24292E"/>
              </a:solidFill>
              <a:latin typeface="Roboto"/>
              <a:ea typeface="Roboto"/>
              <a:cs typeface="Roboto"/>
              <a:sym typeface="Roboto"/>
            </a:endParaRPr>
          </a:p>
          <a:p>
            <a:pPr indent="0" lvl="0" marL="0" rtl="0" algn="l">
              <a:lnSpc>
                <a:spcPct val="115000"/>
              </a:lnSpc>
              <a:spcBef>
                <a:spcPts val="300"/>
              </a:spcBef>
              <a:spcAft>
                <a:spcPts val="1200"/>
              </a:spcAft>
              <a:buNone/>
            </a:pPr>
            <a:r>
              <a:t/>
            </a:r>
            <a:endParaRPr sz="1200">
              <a:solidFill>
                <a:srgbClr val="404040"/>
              </a:solidFill>
              <a:highlight>
                <a:schemeClr val="lt2"/>
              </a:highlight>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0" name="Google Shape;1630;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6" name="Google Shape;1636;p1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37" name="Google Shape;1637;p13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Introduction to Functions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35"/>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4292E"/>
                </a:solidFill>
                <a:highlight>
                  <a:srgbClr val="FFFFFF"/>
                </a:highlight>
              </a:rPr>
              <a:t>DRY</a:t>
            </a:r>
            <a:r>
              <a:rPr lang="en" sz="2400">
                <a:solidFill>
                  <a:srgbClr val="24292E"/>
                </a:solidFill>
                <a:highlight>
                  <a:srgbClr val="FFFFFF"/>
                </a:highlight>
              </a:rPr>
              <a:t> - It stands for </a:t>
            </a:r>
            <a:r>
              <a:rPr b="1" lang="en" sz="2400">
                <a:solidFill>
                  <a:srgbClr val="24292E"/>
                </a:solidFill>
                <a:highlight>
                  <a:srgbClr val="FFFFFF"/>
                </a:highlight>
              </a:rPr>
              <a:t>D</a:t>
            </a:r>
            <a:r>
              <a:rPr lang="en" sz="2400">
                <a:solidFill>
                  <a:srgbClr val="24292E"/>
                </a:solidFill>
                <a:highlight>
                  <a:srgbClr val="FFFFFF"/>
                </a:highlight>
              </a:rPr>
              <a:t>on’t </a:t>
            </a:r>
            <a:r>
              <a:rPr b="1" lang="en" sz="2400">
                <a:solidFill>
                  <a:srgbClr val="24292E"/>
                </a:solidFill>
                <a:highlight>
                  <a:srgbClr val="FFFFFF"/>
                </a:highlight>
              </a:rPr>
              <a:t>R</a:t>
            </a:r>
            <a:r>
              <a:rPr lang="en" sz="2400">
                <a:solidFill>
                  <a:srgbClr val="24292E"/>
                </a:solidFill>
                <a:highlight>
                  <a:srgbClr val="FFFFFF"/>
                </a:highlight>
              </a:rPr>
              <a:t>epeat </a:t>
            </a:r>
            <a:r>
              <a:rPr b="1" lang="en" sz="2400">
                <a:solidFill>
                  <a:srgbClr val="24292E"/>
                </a:solidFill>
                <a:highlight>
                  <a:srgbClr val="FFFFFF"/>
                </a:highlight>
              </a:rPr>
              <a:t>Y</a:t>
            </a:r>
            <a:r>
              <a:rPr lang="en" sz="2400">
                <a:solidFill>
                  <a:srgbClr val="24292E"/>
                </a:solidFill>
                <a:highlight>
                  <a:srgbClr val="FFFFFF"/>
                </a:highlight>
              </a:rPr>
              <a:t>ourself. It is a very popular acronym among the tech community, and many coders live by it. </a:t>
            </a:r>
            <a:endParaRPr sz="2400"/>
          </a:p>
        </p:txBody>
      </p:sp>
      <p:sp>
        <p:nvSpPr>
          <p:cNvPr id="1643" name="Google Shape;1643;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4" name="Google Shape;1644;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36"/>
          <p:cNvSpPr txBox="1"/>
          <p:nvPr>
            <p:ph idx="3" type="body"/>
          </p:nvPr>
        </p:nvSpPr>
        <p:spPr>
          <a:xfrm>
            <a:off x="229325" y="751800"/>
            <a:ext cx="7816800" cy="317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Preventing repetition by liberal usage of Python functions.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200"/>
              </a:spcAft>
              <a:buClr>
                <a:schemeClr val="dk1"/>
              </a:buClr>
              <a:buSzPts val="1100"/>
              <a:buFont typeface="Arial"/>
              <a:buNone/>
            </a:pPr>
            <a:r>
              <a:t/>
            </a:r>
            <a:endParaRPr b="1"/>
          </a:p>
        </p:txBody>
      </p:sp>
      <p:sp>
        <p:nvSpPr>
          <p:cNvPr id="1650" name="Google Shape;1650;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a:t>
            </a:r>
            <a:r>
              <a:rPr lang="en"/>
              <a:t> to Functions</a:t>
            </a:r>
            <a:endParaRPr/>
          </a:p>
          <a:p>
            <a:pPr indent="0" lvl="0" marL="0" rtl="0" algn="l">
              <a:spcBef>
                <a:spcPts val="0"/>
              </a:spcBef>
              <a:spcAft>
                <a:spcPts val="0"/>
              </a:spcAft>
              <a:buNone/>
            </a:pPr>
            <a:r>
              <a:t/>
            </a:r>
            <a:endParaRPr/>
          </a:p>
        </p:txBody>
      </p:sp>
      <p:sp>
        <p:nvSpPr>
          <p:cNvPr id="1651" name="Google Shape;1651;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52" name="Google Shape;1652;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3" name="Google Shape;1653;p136"/>
          <p:cNvSpPr txBox="1"/>
          <p:nvPr/>
        </p:nvSpPr>
        <p:spPr>
          <a:xfrm>
            <a:off x="563950" y="991100"/>
            <a:ext cx="8448900" cy="64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A function is a block of organized, reusable code that is used to perform a single, related action. In other words, functions are placeable blocks of code that perform a specific action.</a:t>
            </a:r>
            <a:endParaRPr>
              <a:solidFill>
                <a:srgbClr val="24292E"/>
              </a:solidFill>
              <a:highlight>
                <a:schemeClr val="lt1"/>
              </a:highlight>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To create a new function, simply use </a:t>
            </a:r>
            <a:r>
              <a:rPr lang="en" sz="1200">
                <a:solidFill>
                  <a:srgbClr val="404040"/>
                </a:solidFill>
                <a:highlight>
                  <a:schemeClr val="lt2"/>
                </a:highlight>
                <a:latin typeface="Consolas"/>
                <a:ea typeface="Consolas"/>
                <a:cs typeface="Consolas"/>
                <a:sym typeface="Consolas"/>
              </a:rPr>
              <a:t>def &lt;FUNCTION NAME&gt;():</a:t>
            </a:r>
            <a:r>
              <a:rPr lang="en">
                <a:solidFill>
                  <a:srgbClr val="24292E"/>
                </a:solidFill>
                <a:highlight>
                  <a:schemeClr val="lt1"/>
                </a:highlight>
                <a:latin typeface="Roboto"/>
                <a:ea typeface="Roboto"/>
                <a:cs typeface="Roboto"/>
                <a:sym typeface="Roboto"/>
              </a:rPr>
              <a:t> and then place the code that you would like to run within the block underneath it.</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300"/>
              </a:spcBef>
              <a:spcAft>
                <a:spcPts val="0"/>
              </a:spcAft>
              <a:buClr>
                <a:schemeClr val="dk1"/>
              </a:buClr>
              <a:buSzPts val="1100"/>
              <a:buFont typeface="Arial"/>
              <a:buNone/>
            </a:pPr>
            <a:r>
              <a:t/>
            </a:r>
            <a:endParaRPr>
              <a:solidFill>
                <a:srgbClr val="24292E"/>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pic>
        <p:nvPicPr>
          <p:cNvPr id="1654" name="Google Shape;1654;p136"/>
          <p:cNvPicPr preferRelativeResize="0"/>
          <p:nvPr/>
        </p:nvPicPr>
        <p:blipFill>
          <a:blip r:embed="rId3">
            <a:alphaModFix/>
          </a:blip>
          <a:stretch>
            <a:fillRect/>
          </a:stretch>
        </p:blipFill>
        <p:spPr>
          <a:xfrm>
            <a:off x="5734050" y="2119313"/>
            <a:ext cx="1733550" cy="904875"/>
          </a:xfrm>
          <a:prstGeom prst="rect">
            <a:avLst/>
          </a:prstGeom>
          <a:noFill/>
          <a:ln>
            <a:noFill/>
          </a:ln>
        </p:spPr>
      </p:pic>
      <p:pic>
        <p:nvPicPr>
          <p:cNvPr id="1655" name="Google Shape;1655;p136"/>
          <p:cNvPicPr preferRelativeResize="0"/>
          <p:nvPr/>
        </p:nvPicPr>
        <p:blipFill>
          <a:blip r:embed="rId4">
            <a:alphaModFix/>
          </a:blip>
          <a:stretch>
            <a:fillRect/>
          </a:stretch>
        </p:blipFill>
        <p:spPr>
          <a:xfrm>
            <a:off x="5734050" y="3350825"/>
            <a:ext cx="2514600" cy="904875"/>
          </a:xfrm>
          <a:prstGeom prst="rect">
            <a:avLst/>
          </a:prstGeom>
          <a:noFill/>
          <a:ln>
            <a:noFill/>
          </a:ln>
        </p:spPr>
      </p:pic>
      <p:sp>
        <p:nvSpPr>
          <p:cNvPr id="1656" name="Google Shape;1656;p136"/>
          <p:cNvSpPr txBox="1"/>
          <p:nvPr/>
        </p:nvSpPr>
        <p:spPr>
          <a:xfrm>
            <a:off x="563950" y="2204425"/>
            <a:ext cx="4972200" cy="960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In order to run the code stored within a function, the function itself must be called within the program. Functions will never run unless called upon.</a:t>
            </a:r>
            <a:endParaRPr>
              <a:solidFill>
                <a:schemeClr val="dk1"/>
              </a:solidFill>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chemeClr val="lt1"/>
              </a:highlight>
              <a:latin typeface="Roboto"/>
              <a:ea typeface="Roboto"/>
              <a:cs typeface="Roboto"/>
              <a:sym typeface="Roboto"/>
            </a:endParaRPr>
          </a:p>
        </p:txBody>
      </p:sp>
      <p:sp>
        <p:nvSpPr>
          <p:cNvPr id="1657" name="Google Shape;1657;p136"/>
          <p:cNvSpPr txBox="1"/>
          <p:nvPr/>
        </p:nvSpPr>
        <p:spPr>
          <a:xfrm>
            <a:off x="563950" y="3122413"/>
            <a:ext cx="4848000" cy="136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Functions that take in parameters can also be created by simply adding a variable into the parentheses of the function's definition. This allows specific data to be passed into the function for usage.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5" name="Google Shape;1245;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1" name="Google Shape;1251;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52" name="Google Shape;1252;p8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Loop Recap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88"/>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For loop </a:t>
            </a:r>
            <a:r>
              <a:rPr b="1" lang="en"/>
              <a:t> </a:t>
            </a:r>
            <a:endParaRPr sz="1200">
              <a:solidFill>
                <a:schemeClr val="dk1"/>
              </a:solidFill>
              <a:highlight>
                <a:srgbClr val="FFFFFF"/>
              </a:highlight>
            </a:endParaRPr>
          </a:p>
        </p:txBody>
      </p:sp>
      <p:sp>
        <p:nvSpPr>
          <p:cNvPr id="1258" name="Google Shape;1258;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Loop Recall</a:t>
            </a:r>
            <a:endParaRPr b="1">
              <a:latin typeface="Roboto"/>
              <a:ea typeface="Roboto"/>
              <a:cs typeface="Roboto"/>
              <a:sym typeface="Roboto"/>
            </a:endParaRPr>
          </a:p>
        </p:txBody>
      </p:sp>
      <p:sp>
        <p:nvSpPr>
          <p:cNvPr id="1259" name="Google Shape;1259;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60" name="Google Shape;1260;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1" name="Google Shape;1261;p88"/>
          <p:cNvSpPr txBox="1"/>
          <p:nvPr/>
        </p:nvSpPr>
        <p:spPr>
          <a:xfrm>
            <a:off x="682325" y="917500"/>
            <a:ext cx="8352600" cy="533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Loops through a range of numbers, the letters in a string, or the elements within a list one by one.</a:t>
            </a:r>
            <a:endParaRPr>
              <a:solidFill>
                <a:srgbClr val="24292E"/>
              </a:solidFill>
              <a:highlight>
                <a:srgbClr val="FFFFFF"/>
              </a:highlight>
              <a:latin typeface="Roboto"/>
              <a:ea typeface="Roboto"/>
              <a:cs typeface="Roboto"/>
              <a:sym typeface="Roboto"/>
            </a:endParaRPr>
          </a:p>
        </p:txBody>
      </p:sp>
      <p:pic>
        <p:nvPicPr>
          <p:cNvPr id="1262" name="Google Shape;1262;p88"/>
          <p:cNvPicPr preferRelativeResize="0"/>
          <p:nvPr/>
        </p:nvPicPr>
        <p:blipFill>
          <a:blip r:embed="rId3">
            <a:alphaModFix/>
          </a:blip>
          <a:stretch>
            <a:fillRect/>
          </a:stretch>
        </p:blipFill>
        <p:spPr>
          <a:xfrm>
            <a:off x="992400" y="1451188"/>
            <a:ext cx="7732451" cy="2793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89"/>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While</a:t>
            </a:r>
            <a:r>
              <a:rPr b="1" lang="en"/>
              <a:t> loop  </a:t>
            </a:r>
            <a:endParaRPr sz="1200">
              <a:solidFill>
                <a:schemeClr val="dk1"/>
              </a:solidFill>
              <a:highlight>
                <a:srgbClr val="FFFFFF"/>
              </a:highlight>
            </a:endParaRPr>
          </a:p>
        </p:txBody>
      </p:sp>
      <p:sp>
        <p:nvSpPr>
          <p:cNvPr id="1268" name="Google Shape;1268;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Loop Recall</a:t>
            </a:r>
            <a:endParaRPr b="1">
              <a:latin typeface="Roboto"/>
              <a:ea typeface="Roboto"/>
              <a:cs typeface="Roboto"/>
              <a:sym typeface="Roboto"/>
            </a:endParaRPr>
          </a:p>
        </p:txBody>
      </p:sp>
      <p:sp>
        <p:nvSpPr>
          <p:cNvPr id="1269" name="Google Shape;1269;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70" name="Google Shape;127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1" name="Google Shape;1271;p89"/>
          <p:cNvSpPr txBox="1"/>
          <p:nvPr/>
        </p:nvSpPr>
        <p:spPr>
          <a:xfrm>
            <a:off x="682325" y="917500"/>
            <a:ext cx="8352600" cy="533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Loops through the code contained inside of it until some condition is met.</a:t>
            </a:r>
            <a:endParaRPr>
              <a:solidFill>
                <a:srgbClr val="24292E"/>
              </a:solidFill>
              <a:highlight>
                <a:schemeClr val="lt1"/>
              </a:highlight>
              <a:latin typeface="Roboto"/>
              <a:ea typeface="Roboto"/>
              <a:cs typeface="Roboto"/>
              <a:sym typeface="Roboto"/>
            </a:endParaRPr>
          </a:p>
        </p:txBody>
      </p:sp>
      <p:pic>
        <p:nvPicPr>
          <p:cNvPr id="1272" name="Google Shape;1272;p89"/>
          <p:cNvPicPr preferRelativeResize="0"/>
          <p:nvPr/>
        </p:nvPicPr>
        <p:blipFill>
          <a:blip r:embed="rId3">
            <a:alphaModFix/>
          </a:blip>
          <a:stretch>
            <a:fillRect/>
          </a:stretch>
        </p:blipFill>
        <p:spPr>
          <a:xfrm>
            <a:off x="1033225" y="1320875"/>
            <a:ext cx="6881049" cy="3360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